
<file path=[Content_Types].xml><?xml version="1.0" encoding="utf-8"?>
<Types xmlns="http://schemas.openxmlformats.org/package/2006/content-types">
  <Default Extension="bin" ContentType="application/vnd.openxmlformats-officedocument.oleObject"/>
  <Default Extension="png" ContentType="image/png"/>
  <Default Extension="xlsm" ContentType="application/vnd.ms-excel.sheet.macroEnabled.12"/>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3.xml" ContentType="application/vnd.openxmlformats-officedocument.themeOverride+xml"/>
  <Override PartName="/ppt/theme/themeOverride2.xml" ContentType="application/vnd.openxmlformats-officedocument.themeOverr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5" r:id="rId2"/>
  </p:sldMasterIdLst>
  <p:notesMasterIdLst>
    <p:notesMasterId r:id="rId59"/>
  </p:notesMasterIdLst>
  <p:sldIdLst>
    <p:sldId id="590" r:id="rId3"/>
    <p:sldId id="1420" r:id="rId4"/>
    <p:sldId id="1421" r:id="rId5"/>
    <p:sldId id="1428" r:id="rId6"/>
    <p:sldId id="1436" r:id="rId7"/>
    <p:sldId id="1427" r:id="rId8"/>
    <p:sldId id="1415" r:id="rId9"/>
    <p:sldId id="1430" r:id="rId10"/>
    <p:sldId id="1431" r:id="rId11"/>
    <p:sldId id="1440" r:id="rId12"/>
    <p:sldId id="1377" r:id="rId13"/>
    <p:sldId id="1400" r:id="rId14"/>
    <p:sldId id="1402" r:id="rId15"/>
    <p:sldId id="1399" r:id="rId16"/>
    <p:sldId id="1378" r:id="rId17"/>
    <p:sldId id="1379" r:id="rId18"/>
    <p:sldId id="1388" r:id="rId19"/>
    <p:sldId id="1419" r:id="rId20"/>
    <p:sldId id="1401" r:id="rId21"/>
    <p:sldId id="1439" r:id="rId22"/>
    <p:sldId id="1409" r:id="rId23"/>
    <p:sldId id="1405" r:id="rId24"/>
    <p:sldId id="1407" r:id="rId25"/>
    <p:sldId id="1410" r:id="rId26"/>
    <p:sldId id="1416" r:id="rId27"/>
    <p:sldId id="1413" r:id="rId28"/>
    <p:sldId id="1414" r:id="rId29"/>
    <p:sldId id="1432" r:id="rId30"/>
    <p:sldId id="1434" r:id="rId31"/>
    <p:sldId id="1437" r:id="rId32"/>
    <p:sldId id="1435" r:id="rId33"/>
    <p:sldId id="1422" r:id="rId34"/>
    <p:sldId id="1424" r:id="rId35"/>
    <p:sldId id="1423" r:id="rId36"/>
    <p:sldId id="1425" r:id="rId37"/>
    <p:sldId id="1426" r:id="rId38"/>
    <p:sldId id="567" r:id="rId39"/>
    <p:sldId id="563" r:id="rId40"/>
    <p:sldId id="1438" r:id="rId41"/>
    <p:sldId id="1411" r:id="rId42"/>
    <p:sldId id="1412" r:id="rId43"/>
    <p:sldId id="1417" r:id="rId44"/>
    <p:sldId id="1396" r:id="rId45"/>
    <p:sldId id="1372" r:id="rId46"/>
    <p:sldId id="1387" r:id="rId47"/>
    <p:sldId id="1429" r:id="rId48"/>
    <p:sldId id="1390" r:id="rId49"/>
    <p:sldId id="1391" r:id="rId50"/>
    <p:sldId id="1392" r:id="rId51"/>
    <p:sldId id="1395" r:id="rId52"/>
    <p:sldId id="1393" r:id="rId53"/>
    <p:sldId id="1394" r:id="rId54"/>
    <p:sldId id="1398" r:id="rId55"/>
    <p:sldId id="1418" r:id="rId56"/>
    <p:sldId id="573" r:id="rId57"/>
    <p:sldId id="284" r:id="rId5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03" d="100"/>
          <a:sy n="103" d="100"/>
        </p:scale>
        <p:origin x="12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ustomXml" Target="../customXml/item3.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ustomXml" Target="../customXml/item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E9919-E993-4633-9B59-D0B20886F8A7}" type="datetimeFigureOut">
              <a:rPr kumimoji="1" lang="ja-JP" altLang="en-US" smtClean="0"/>
              <a:t>2019/5/19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0AF29-A21D-4DEF-827B-A5EF99BD7387}" type="slidenum">
              <a:rPr kumimoji="1" lang="ja-JP" altLang="en-US" smtClean="0"/>
              <a:t>‹#›</a:t>
            </a:fld>
            <a:endParaRPr kumimoji="1" lang="ja-JP" altLang="en-US"/>
          </a:p>
        </p:txBody>
      </p:sp>
    </p:spTree>
    <p:extLst>
      <p:ext uri="{BB962C8B-B14F-4D97-AF65-F5344CB8AC3E}">
        <p14:creationId xmlns:p14="http://schemas.microsoft.com/office/powerpoint/2010/main" val="34050205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5" name="Footer Placeholder 4"/>
          <p:cNvSpPr>
            <a:spLocks noGrp="1"/>
          </p:cNvSpPr>
          <p:nvPr>
            <p:ph type="ftr" sz="quarter" idx="11"/>
          </p:nvPr>
        </p:nvSpPr>
        <p:spPr>
          <a:xfrm>
            <a:off x="11430" y="8663490"/>
            <a:ext cx="5920740" cy="355964"/>
          </a:xfrm>
        </p:spPr>
        <p:txBody>
          <a:bodyPr/>
          <a:lstStyle/>
          <a:p>
            <a:pPr marL="566928"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a:ea typeface="游ゴシック"/>
                <a:cs typeface="Segoe UI"/>
              </a:rPr>
              <a:t>© Microsoft Corporation.</a:t>
            </a:r>
            <a:r>
              <a:rPr kumimoji="0" lang="ja-JP" altLang="en-US" sz="400" b="0" i="0" u="none" strike="noStrike" kern="1200" cap="none" spc="0" normalizeH="0" baseline="0" noProof="0">
                <a:ln>
                  <a:noFill/>
                </a:ln>
                <a:solidFill>
                  <a:prstClr val="black"/>
                </a:solidFill>
                <a:effectLst/>
                <a:uLnTx/>
                <a:uFillTx/>
                <a:latin typeface="Segoe UI"/>
                <a:ea typeface="游ゴシック"/>
                <a:cs typeface="Segoe UI"/>
              </a:rPr>
              <a:t> </a:t>
            </a:r>
            <a:r>
              <a:rPr kumimoji="0" lang="en-US" sz="400" b="0" i="0" u="none" strike="noStrike" kern="1200" cap="none" spc="0" normalizeH="0" baseline="0" noProof="0">
                <a:ln>
                  <a:noFill/>
                </a:ln>
                <a:solidFill>
                  <a:prstClr val="black"/>
                </a:solidFill>
                <a:effectLst/>
                <a:uLnTx/>
                <a:uFillTx/>
                <a:latin typeface="Segoe UI"/>
                <a:ea typeface="游ゴシック"/>
                <a:cs typeface="Segoe UI"/>
              </a:rPr>
              <a:t>All rights reserved.明示、黙示、または法令に基づく規定にかかわらず、これらの情報についてマイクロソフトはいかなる責任も負わないものとします。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5/19/2019 11:29 AM</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a:ea typeface="游ゴシック"/>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游ゴシック"/>
              <a:cs typeface="+mn-cs"/>
            </a:endParaRPr>
          </a:p>
        </p:txBody>
      </p:sp>
    </p:spTree>
    <p:extLst>
      <p:ext uri="{BB962C8B-B14F-4D97-AF65-F5344CB8AC3E}">
        <p14:creationId xmlns:p14="http://schemas.microsoft.com/office/powerpoint/2010/main" val="381819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ED1A-200B-4616-8697-2420E26920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192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3D29F-C50E-4865-B9D6-3E648223263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C6EEC02-EADA-431C-9DEA-2359A10B2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15F3986-477E-4A4C-93CE-4CC23E1DC34E}"/>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E9E9361A-2EF5-485F-8EF0-30227DC8BD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C750C0-EF1A-46D6-82A0-A1796B1C224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13735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93841-E61F-41FC-AD6E-094CD12C271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0112D6-C2FF-4C4D-87A8-877182DF4EC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AAE22F-5CD6-4F51-974D-8EF14234B660}"/>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0FEDEE12-A254-49D8-999F-B64FFAB6A6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ED6F0E-7EFD-46FB-971A-A29641A3A934}"/>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3556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1432C2-0D0A-4223-A73B-B3F612FF58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1093D0-9F08-4311-BF14-D84D3477500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1858CE-C36C-499C-9A66-4C2E33A20C36}"/>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1377ECE6-3B48-46EA-9DDE-5CFBA26459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E5B78A-4C1B-4F2E-B95E-438A3A8E661C}"/>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96670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8851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screen">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9133617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latin typeface="游ゴシック" panose="020B0400000000000000" pitchFamily="50" charset="-128"/>
                <a:ea typeface="游ゴシック" panose="020B0400000000000000" pitchFamily="50" charset="-128"/>
              </a:defRPr>
            </a:lvl1pPr>
            <a:lvl2pPr marL="0" indent="0">
              <a:buFontTx/>
              <a:buNone/>
              <a:defRPr sz="1961">
                <a:latin typeface="游ゴシック" panose="020B0400000000000000" pitchFamily="50" charset="-128"/>
                <a:ea typeface="游ゴシック" panose="020B0400000000000000" pitchFamily="50" charset="-128"/>
              </a:defRPr>
            </a:lvl2pPr>
            <a:lvl3pPr marL="224097" indent="0">
              <a:buNone/>
              <a:defRPr>
                <a:latin typeface="游ゴシック" panose="020B0400000000000000" pitchFamily="50" charset="-128"/>
                <a:ea typeface="游ゴシック" panose="020B0400000000000000" pitchFamily="50" charset="-128"/>
              </a:defRPr>
            </a:lvl3pPr>
            <a:lvl4pPr marL="448193" indent="0">
              <a:buNone/>
              <a:defRPr>
                <a:latin typeface="游ゴシック" panose="020B0400000000000000" pitchFamily="50" charset="-128"/>
                <a:ea typeface="游ゴシック" panose="020B0400000000000000" pitchFamily="50" charset="-128"/>
              </a:defRPr>
            </a:lvl4pPr>
            <a:lvl5pPr marL="672290" indent="0">
              <a:buNone/>
              <a:defRPr>
                <a:latin typeface="游ゴシック" panose="020B0400000000000000" pitchFamily="50" charset="-128"/>
                <a:ea typeface="游ゴシック" panose="020B04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9278828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1FA537-4E26-4948-B5DA-04EDE3FEBCC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A8D02BA-1E7B-40D9-88F1-F6BB1A8DE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084B16C-1ADE-4351-8129-9E8298426DA9}"/>
              </a:ext>
            </a:extLst>
          </p:cNvPr>
          <p:cNvSpPr>
            <a:spLocks noGrp="1"/>
          </p:cNvSpPr>
          <p:nvPr>
            <p:ph type="dt" sz="half" idx="10"/>
          </p:nvPr>
        </p:nvSpPr>
        <p:spPr/>
        <p:txBody>
          <a:bodyPr/>
          <a:lstStyle/>
          <a:p>
            <a:fld id="{46970156-16E4-40DF-8D74-C1AD49F36A9E}"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7C954B03-A2C8-4410-BBC4-A35FF3A27F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66A937-65E2-4A2B-BFCA-0B2593DE1A6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6991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FC961C-8080-4363-BA38-779CF2CDC5B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DF3480-AE00-43A7-BFFC-40A9CFB9ABB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A6983BD-6DCE-40F2-9346-CB0F00371045}"/>
              </a:ext>
            </a:extLst>
          </p:cNvPr>
          <p:cNvSpPr>
            <a:spLocks noGrp="1"/>
          </p:cNvSpPr>
          <p:nvPr>
            <p:ph type="dt" sz="half" idx="10"/>
          </p:nvPr>
        </p:nvSpPr>
        <p:spPr/>
        <p:txBody>
          <a:bodyPr/>
          <a:lstStyle/>
          <a:p>
            <a:fld id="{66DC30CC-E6CF-4209-95D5-1CDDDFDE12F6}"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317A80BF-1BEA-4B85-8261-B5F572BAFF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FE6127-F981-44BC-A169-C406B24F5681}"/>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767362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63B1D-F023-4E1B-9A56-8AA3C6E0D4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8485C8-5ADE-499B-B667-6528CD99A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21FD68-80B6-4428-BF3A-C1027C77F6F3}"/>
              </a:ext>
            </a:extLst>
          </p:cNvPr>
          <p:cNvSpPr>
            <a:spLocks noGrp="1"/>
          </p:cNvSpPr>
          <p:nvPr>
            <p:ph type="dt" sz="half" idx="10"/>
          </p:nvPr>
        </p:nvSpPr>
        <p:spPr/>
        <p:txBody>
          <a:bodyPr/>
          <a:lstStyle/>
          <a:p>
            <a:fld id="{DF3EA7E8-4ECF-404B-87DD-4E4A5C26508F}"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1E64B441-A723-45C9-9016-87236927E4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E3DD86-24F5-4D77-8962-4688A045C45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79089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DB2B3B-DDE1-498A-B511-CFE44B76A6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9C2372-4D41-4287-A339-4AFA9077F6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C7E9245-C81C-42D3-9E5B-27E782EFB6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F7DBAC-3BEE-40E5-861E-32F2147DFEEE}"/>
              </a:ext>
            </a:extLst>
          </p:cNvPr>
          <p:cNvSpPr>
            <a:spLocks noGrp="1"/>
          </p:cNvSpPr>
          <p:nvPr>
            <p:ph type="dt" sz="half" idx="10"/>
          </p:nvPr>
        </p:nvSpPr>
        <p:spPr/>
        <p:txBody>
          <a:bodyPr/>
          <a:lstStyle/>
          <a:p>
            <a:fld id="{1D92E2CF-1148-42B0-8721-099494CE4F80}"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6ECB3D3E-9B77-40DC-A724-4A3DDE95198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96F973-9FDE-4A33-8A39-48A73BA4958E}"/>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97234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627DC5-B620-4D0C-A767-239756AB0D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2CD370-E72A-4563-BB7B-D3EDA85ED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832FDF-9D31-48CF-A1BA-C18CEDED64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1DA8B16-2957-4291-A35A-74951C25E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55F17A-DA27-4854-AC3B-748BF7E80D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AD5716-B447-455C-BC91-5767B0C5EAA5}"/>
              </a:ext>
            </a:extLst>
          </p:cNvPr>
          <p:cNvSpPr>
            <a:spLocks noGrp="1"/>
          </p:cNvSpPr>
          <p:nvPr>
            <p:ph type="dt" sz="half" idx="10"/>
          </p:nvPr>
        </p:nvSpPr>
        <p:spPr/>
        <p:txBody>
          <a:bodyPr/>
          <a:lstStyle/>
          <a:p>
            <a:fld id="{E74ED730-18F3-4BB9-A0C5-EC9E0F55BA44}" type="datetime1">
              <a:rPr kumimoji="1" lang="ja-JP" altLang="en-US" smtClean="0"/>
              <a:t>2019/5/19</a:t>
            </a:fld>
            <a:endParaRPr kumimoji="1" lang="ja-JP" altLang="en-US"/>
          </a:p>
        </p:txBody>
      </p:sp>
      <p:sp>
        <p:nvSpPr>
          <p:cNvPr id="8" name="フッター プレースホルダー 7">
            <a:extLst>
              <a:ext uri="{FF2B5EF4-FFF2-40B4-BE49-F238E27FC236}">
                <a16:creationId xmlns:a16="http://schemas.microsoft.com/office/drawing/2014/main" id="{8E6BC59A-23DD-4FBC-A41B-E8FE869F56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5E251F-13FA-411D-9369-2E252E1E2246}"/>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86976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D5F775-AEAB-4E04-9C84-982593B19C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CFCD03-E6CD-49B5-9C9A-0694BCAF54D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2A2EF8-A76E-49FB-8329-3BFE375E2CE5}"/>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AD678CA5-0F66-4841-B900-D2911A4DA4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073D57-BB64-47B6-86B3-4AC46235E18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759359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5AE0A-263A-44B6-ABB6-7E4A108159E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716C97-CCD4-44FD-AFE9-AE7ECFE6D4F2}"/>
              </a:ext>
            </a:extLst>
          </p:cNvPr>
          <p:cNvSpPr>
            <a:spLocks noGrp="1"/>
          </p:cNvSpPr>
          <p:nvPr>
            <p:ph type="dt" sz="half" idx="10"/>
          </p:nvPr>
        </p:nvSpPr>
        <p:spPr/>
        <p:txBody>
          <a:bodyPr/>
          <a:lstStyle/>
          <a:p>
            <a:fld id="{85A2E23A-989E-4F3F-8E9F-561D66909F9F}" type="datetime1">
              <a:rPr kumimoji="1" lang="ja-JP" altLang="en-US" smtClean="0"/>
              <a:t>2019/5/19</a:t>
            </a:fld>
            <a:endParaRPr kumimoji="1" lang="ja-JP" altLang="en-US"/>
          </a:p>
        </p:txBody>
      </p:sp>
      <p:sp>
        <p:nvSpPr>
          <p:cNvPr id="4" name="フッター プレースホルダー 3">
            <a:extLst>
              <a:ext uri="{FF2B5EF4-FFF2-40B4-BE49-F238E27FC236}">
                <a16:creationId xmlns:a16="http://schemas.microsoft.com/office/drawing/2014/main" id="{C3EA9F3B-A8B1-4C53-9A94-B54C1CB3285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9DAD3BD-6EE6-40BD-9ABB-799BC72CCFD3}"/>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495313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193A5D0-E23E-4204-9FB8-04F2F15C10CC}"/>
              </a:ext>
            </a:extLst>
          </p:cNvPr>
          <p:cNvSpPr>
            <a:spLocks noGrp="1"/>
          </p:cNvSpPr>
          <p:nvPr>
            <p:ph type="dt" sz="half" idx="10"/>
          </p:nvPr>
        </p:nvSpPr>
        <p:spPr/>
        <p:txBody>
          <a:bodyPr/>
          <a:lstStyle/>
          <a:p>
            <a:fld id="{ECF02CE6-CE35-40DC-B11A-F97731DBA54C}" type="datetime1">
              <a:rPr kumimoji="1" lang="ja-JP" altLang="en-US" smtClean="0"/>
              <a:t>2019/5/19</a:t>
            </a:fld>
            <a:endParaRPr kumimoji="1" lang="ja-JP" altLang="en-US"/>
          </a:p>
        </p:txBody>
      </p:sp>
      <p:sp>
        <p:nvSpPr>
          <p:cNvPr id="3" name="フッター プレースホルダー 2">
            <a:extLst>
              <a:ext uri="{FF2B5EF4-FFF2-40B4-BE49-F238E27FC236}">
                <a16:creationId xmlns:a16="http://schemas.microsoft.com/office/drawing/2014/main" id="{4F495F3F-EFC7-4D38-B958-720814F481E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8254B7-39DC-48C7-99B1-0417F108F4F5}"/>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810550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E96F8-39D5-4DA6-B92B-29C6D59097C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FDFA51-4D97-430C-A68C-18FC65367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4773659-43DB-45E7-9BF2-6C3FD9221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7D175DE-E817-40FC-B934-27C74ECA5B8B}"/>
              </a:ext>
            </a:extLst>
          </p:cNvPr>
          <p:cNvSpPr>
            <a:spLocks noGrp="1"/>
          </p:cNvSpPr>
          <p:nvPr>
            <p:ph type="dt" sz="half" idx="10"/>
          </p:nvPr>
        </p:nvSpPr>
        <p:spPr/>
        <p:txBody>
          <a:bodyPr/>
          <a:lstStyle/>
          <a:p>
            <a:fld id="{EA7E6E35-9A42-446C-B1AB-AEADCF284E20}"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28441B97-1662-4568-9239-C48120A317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3904EB7-4444-4AC7-9F84-5952B3143418}"/>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632414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2C436-4D5E-42CB-B8CC-DB91421E12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5591881-E2CC-4D0E-9DB1-EF5B64144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0398B9-D2B4-4D1A-BF19-A0890F94A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948112-C487-4068-908F-CBBB4C754716}"/>
              </a:ext>
            </a:extLst>
          </p:cNvPr>
          <p:cNvSpPr>
            <a:spLocks noGrp="1"/>
          </p:cNvSpPr>
          <p:nvPr>
            <p:ph type="dt" sz="half" idx="10"/>
          </p:nvPr>
        </p:nvSpPr>
        <p:spPr/>
        <p:txBody>
          <a:bodyPr/>
          <a:lstStyle/>
          <a:p>
            <a:fld id="{307A68EF-BF0B-4F3C-ADFF-54E213AF0C28}" type="datetime1">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C62F206B-9ACC-4336-9B7B-B5866088C7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754F36C-7779-412A-8441-6E8BA884C5C2}"/>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1581208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E0113-4B70-425B-9372-1CA8CC585DF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11C186B-B9C1-4837-B834-F5E26F7FBDB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229C04-E1CF-4F6F-98E7-71B79BEFAD24}"/>
              </a:ext>
            </a:extLst>
          </p:cNvPr>
          <p:cNvSpPr>
            <a:spLocks noGrp="1"/>
          </p:cNvSpPr>
          <p:nvPr>
            <p:ph type="dt" sz="half" idx="10"/>
          </p:nvPr>
        </p:nvSpPr>
        <p:spPr/>
        <p:txBody>
          <a:bodyPr/>
          <a:lstStyle/>
          <a:p>
            <a:fld id="{EE67114A-2CD6-478C-9BC5-692FF13EE3DA}"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2C3AC4C2-91AE-43A4-9FE3-3A3B731606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001D8F-23F0-4A84-BA4C-8DDBE02B9AAD}"/>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4111358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D04BE22-95BA-4C22-B589-D9196173B5C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31B0DB-5FE7-4026-80CB-568497FE76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89629-B271-43FE-AEDE-FEF2C23D16B9}"/>
              </a:ext>
            </a:extLst>
          </p:cNvPr>
          <p:cNvSpPr>
            <a:spLocks noGrp="1"/>
          </p:cNvSpPr>
          <p:nvPr>
            <p:ph type="dt" sz="half" idx="10"/>
          </p:nvPr>
        </p:nvSpPr>
        <p:spPr/>
        <p:txBody>
          <a:bodyPr/>
          <a:lstStyle/>
          <a:p>
            <a:fld id="{3C768DE2-BDC1-4169-A6ED-840B69A892AA}"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4E72A9ED-DB3C-409F-95D5-76C8D53A47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E1982-C797-48F8-9773-849A38E87D79}"/>
              </a:ext>
            </a:extLst>
          </p:cNvPr>
          <p:cNvSpPr>
            <a:spLocks noGrp="1"/>
          </p:cNvSpPr>
          <p:nvPr>
            <p:ph type="sldNum" sz="quarter" idx="12"/>
          </p:nvPr>
        </p:nvSpPr>
        <p:spPr/>
        <p:txBody>
          <a:body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2511034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9620275" y="6286019"/>
            <a:ext cx="2571726"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pic>
        <p:nvPicPr>
          <p:cNvPr id="4" name="Picture 7">
            <a:extLst>
              <a:ext uri="{FF2B5EF4-FFF2-40B4-BE49-F238E27FC236}">
                <a16:creationId xmlns:a16="http://schemas.microsoft.com/office/drawing/2014/main" id="{2E7913FE-ADD1-4C20-AE9C-064A65EB5A0D}"/>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a:stretch/>
        </p:blipFill>
        <p:spPr>
          <a:xfrm>
            <a:off x="233083" y="6152322"/>
            <a:ext cx="1645920" cy="662712"/>
          </a:xfrm>
          <a:prstGeom prst="rect">
            <a:avLst/>
          </a:prstGeom>
        </p:spPr>
      </p:pic>
    </p:spTree>
    <p:extLst>
      <p:ext uri="{BB962C8B-B14F-4D97-AF65-F5344CB8AC3E}">
        <p14:creationId xmlns:p14="http://schemas.microsoft.com/office/powerpoint/2010/main" val="35940580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9481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1F83E8-BF50-4859-A5F6-AADCEA3E55F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0027FD-42E2-4AAB-B206-19EEC395F7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B408843-3A21-4337-A90C-056D366505D1}"/>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E358C61F-138F-48B4-B3AB-3050389DDC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8A0FA9-D679-41B3-A8B4-6E3440FF9A56}"/>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13914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8F2E5-9C33-423D-B9D7-F1F4EE9160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58496F-B863-494E-B67D-C9AF48EB747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4D053E0-04C7-444F-A9B5-4851D8AC0F3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7BA4851-9F1A-477F-A083-203E949B1ED7}"/>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764CBA22-A282-4879-B665-478A3F8B81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3B88865-995A-4814-9389-F01C726FC8F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96198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31CAE8-01A8-442B-B516-F455025FB24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4562A9-A26C-43FC-A417-93BA3D1C5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CDE8964-6E52-4F3B-B2BC-6EB0D82959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180A1AA-CCCE-4558-A342-6BFCD7F8C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C4ADC52-1EAF-4EBC-BEB6-93784B2D78A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189178C-1B77-4A20-9C0F-4A6EF47FE8F2}"/>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8" name="フッター プレースホルダー 7">
            <a:extLst>
              <a:ext uri="{FF2B5EF4-FFF2-40B4-BE49-F238E27FC236}">
                <a16:creationId xmlns:a16="http://schemas.microsoft.com/office/drawing/2014/main" id="{63637258-881F-4163-AA24-CC6C36B445D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020562F-BF7E-4260-BCCC-FC0D1BDE4223}"/>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961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E9A33-62A9-4421-8050-F6F2B5EF837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B066E64-8EB6-40CC-8973-FB411BFD1B3C}"/>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4" name="フッター プレースホルダー 3">
            <a:extLst>
              <a:ext uri="{FF2B5EF4-FFF2-40B4-BE49-F238E27FC236}">
                <a16:creationId xmlns:a16="http://schemas.microsoft.com/office/drawing/2014/main" id="{88DF23F1-BF51-4FF2-B290-7B4FEE781B7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37B5FB1-248D-4724-BADB-C9C01308E15B}"/>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23679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2C7650-A5AA-47E3-BDBA-AE5DA54AF6D5}"/>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3" name="フッター プレースホルダー 2">
            <a:extLst>
              <a:ext uri="{FF2B5EF4-FFF2-40B4-BE49-F238E27FC236}">
                <a16:creationId xmlns:a16="http://schemas.microsoft.com/office/drawing/2014/main" id="{D83F3650-54C3-47A4-A570-E65F5814FF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262BB88-5D96-4977-BAB0-1158395D294D}"/>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854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2F39A-CF1A-475C-BE67-843F06CB90F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B49FBC-7685-4FF7-8F1F-BF2B663879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5372D1-E6D3-4204-94E2-B5E0F10D9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048113F-14CD-431A-BEA3-AE48F354EE52}"/>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748C7275-096D-40C0-A69E-EEA8842E96D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27E36E-E617-463F-A43F-1277206BD888}"/>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1948412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2D77AF-49E1-4380-AC82-04A0DA30818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E218003-DEE3-47D0-B352-1FDB7F6FFB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D5418F4-F4E9-4388-8F5B-A215BB1D1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D0F3E3-88EC-4832-9B3A-DC3844CBDEDC}"/>
              </a:ext>
            </a:extLst>
          </p:cNvPr>
          <p:cNvSpPr>
            <a:spLocks noGrp="1"/>
          </p:cNvSpPr>
          <p:nvPr>
            <p:ph type="dt" sz="half" idx="10"/>
          </p:nvPr>
        </p:nvSpPr>
        <p:spPr/>
        <p:txBody>
          <a:bodyPr/>
          <a:lstStyle/>
          <a:p>
            <a:fld id="{6E480C7A-AF7A-44FF-B076-A3146932EC4B}" type="datetimeFigureOut">
              <a:rPr kumimoji="1" lang="ja-JP" altLang="en-US" smtClean="0"/>
              <a:t>2019/5/19</a:t>
            </a:fld>
            <a:endParaRPr kumimoji="1" lang="ja-JP" altLang="en-US"/>
          </a:p>
        </p:txBody>
      </p:sp>
      <p:sp>
        <p:nvSpPr>
          <p:cNvPr id="6" name="フッター プレースホルダー 5">
            <a:extLst>
              <a:ext uri="{FF2B5EF4-FFF2-40B4-BE49-F238E27FC236}">
                <a16:creationId xmlns:a16="http://schemas.microsoft.com/office/drawing/2014/main" id="{892098A4-C078-4E35-8A6C-A2748093D8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0324E8-7347-4837-A4F5-51270384BDE1}"/>
              </a:ext>
            </a:extLst>
          </p:cNvPr>
          <p:cNvSpPr>
            <a:spLocks noGrp="1"/>
          </p:cNvSpPr>
          <p:nvPr>
            <p:ph type="sldNum" sz="quarter" idx="12"/>
          </p:nvPr>
        </p:nvSpPr>
        <p:spPr/>
        <p:txBody>
          <a:body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25849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3898FB1-860D-4613-B4DF-FB066991B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7D2E5DB-C7EA-449B-A9E1-1F4EFD69E7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8E2F29-C8DB-4749-B8D2-840C5BD1B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80C7A-AF7A-44FF-B076-A3146932EC4B}" type="datetimeFigureOut">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D76BC7C3-6252-4E29-B6E3-749ECF716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EEF9050-24F4-4966-9312-9DB65F54C0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7590B-7DC9-407B-BDC9-DEE7F4B3D85E}" type="slidenum">
              <a:rPr kumimoji="1" lang="ja-JP" altLang="en-US" smtClean="0"/>
              <a:t>‹#›</a:t>
            </a:fld>
            <a:endParaRPr kumimoji="1" lang="ja-JP" altLang="en-US"/>
          </a:p>
        </p:txBody>
      </p:sp>
    </p:spTree>
    <p:extLst>
      <p:ext uri="{BB962C8B-B14F-4D97-AF65-F5344CB8AC3E}">
        <p14:creationId xmlns:p14="http://schemas.microsoft.com/office/powerpoint/2010/main" val="3850338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CE0C39-D93E-42F3-AF95-E7014A71B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8EBE9E-C393-45E2-B8E1-2E89798E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C411DA-3170-46AF-89C7-D37F9BAEE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6ADB-59A0-446C-852B-DE1EB0F3C32B}" type="datetime1">
              <a:rPr kumimoji="1" lang="ja-JP" altLang="en-US" smtClean="0"/>
              <a:t>2019/5/19</a:t>
            </a:fld>
            <a:endParaRPr kumimoji="1" lang="ja-JP" altLang="en-US"/>
          </a:p>
        </p:txBody>
      </p:sp>
      <p:sp>
        <p:nvSpPr>
          <p:cNvPr id="5" name="フッター プレースホルダー 4">
            <a:extLst>
              <a:ext uri="{FF2B5EF4-FFF2-40B4-BE49-F238E27FC236}">
                <a16:creationId xmlns:a16="http://schemas.microsoft.com/office/drawing/2014/main" id="{CDF1AA72-B563-4437-8112-32FFDA665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11FF4CC-251D-447A-B160-6E3600D8EF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4FB8B-35D1-409B-8BCB-3FDFBBFE896D}" type="slidenum">
              <a:rPr kumimoji="1" lang="ja-JP" altLang="en-US" smtClean="0"/>
              <a:t>‹#›</a:t>
            </a:fld>
            <a:endParaRPr kumimoji="1" lang="ja-JP" altLang="en-US"/>
          </a:p>
        </p:txBody>
      </p:sp>
    </p:spTree>
    <p:extLst>
      <p:ext uri="{BB962C8B-B14F-4D97-AF65-F5344CB8AC3E}">
        <p14:creationId xmlns:p14="http://schemas.microsoft.com/office/powerpoint/2010/main" val="31162995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ja-jp/powershell/azure/servicemanagement/install-azure-ps?view=azuresmps-4.0.0"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allery.technet.microsoft.com/Manage-AzureAppRegistration-0f3256c6"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2.w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5.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7.png"/><Relationship Id="rId4" Type="http://schemas.openxmlformats.org/officeDocument/2006/relationships/image" Target="../media/image46.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8.wmf"/><Relationship Id="rId4" Type="http://schemas.openxmlformats.org/officeDocument/2006/relationships/package" Target="../embeddings/Microsoft_Excel_Macro-Enabled_Worksheet.xlsm"/></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54.wmf"/><Relationship Id="rId4" Type="http://schemas.openxmlformats.org/officeDocument/2006/relationships/package" Target="../embeddings/Microsoft_Excel_Worksheet.xlsx"/></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60.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63.wmf"/></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SharePoint/PnP-PowerShell/release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14940" y="2603474"/>
            <a:ext cx="9699509" cy="1792850"/>
          </a:xfrm>
        </p:spPr>
        <p:txBody>
          <a:bodyPr>
            <a:normAutofit fontScale="90000"/>
          </a:bodyPr>
          <a:lstStyle/>
          <a:p>
            <a:pPr defTabSz="914314">
              <a:spcBef>
                <a:spcPts val="0"/>
              </a:spcBef>
            </a:pPr>
            <a:r>
              <a:rPr lang="en-US" altLang="ja-JP" dirty="0">
                <a:solidFill>
                  <a:srgbClr val="FFFFFF"/>
                </a:solidFill>
                <a:latin typeface="Segoe UI" panose="020B0502040204020203" pitchFamily="34" charset="0"/>
                <a:cs typeface="Segoe UI" panose="020B0502040204020203" pitchFamily="34" charset="0"/>
              </a:rPr>
              <a:t>Office365 and Teams Usage Advanced Power BI Graph</a:t>
            </a:r>
            <a:r>
              <a:rPr lang="ja-JP" altLang="en-US" dirty="0">
                <a:solidFill>
                  <a:srgbClr val="FFFFFF"/>
                </a:solidFill>
                <a:latin typeface="Segoe UI" panose="020B0502040204020203" pitchFamily="34" charset="0"/>
                <a:cs typeface="Segoe UI" panose="020B0502040204020203" pitchFamily="34" charset="0"/>
              </a:rPr>
              <a:t>サンプル</a:t>
            </a:r>
            <a:br>
              <a:rPr lang="en-US" altLang="ja-JP" dirty="0">
                <a:solidFill>
                  <a:srgbClr val="FFFFFF"/>
                </a:solidFill>
                <a:latin typeface="Segoe UI" panose="020B0502040204020203" pitchFamily="34" charset="0"/>
                <a:cs typeface="Segoe UI" panose="020B0502040204020203" pitchFamily="34" charset="0"/>
              </a:rPr>
            </a:br>
            <a:r>
              <a:rPr lang="en-US" altLang="ja-JP" dirty="0">
                <a:solidFill>
                  <a:srgbClr val="FFFFFF"/>
                </a:solidFill>
                <a:latin typeface="Segoe UI" panose="020B0502040204020203" pitchFamily="34" charset="0"/>
                <a:cs typeface="Segoe UI" panose="020B0502040204020203" pitchFamily="34" charset="0"/>
              </a:rPr>
              <a:t>-Data Preparation-</a:t>
            </a:r>
            <a:endParaRPr lang="en-US" dirty="0">
              <a:solidFill>
                <a:srgbClr val="FFFFFF"/>
              </a:solidFill>
              <a:latin typeface="Segoe UI" panose="020B0502040204020203" pitchFamily="34" charset="0"/>
              <a:cs typeface="Segoe UI" panose="020B0502040204020203" pitchFamily="34" charset="0"/>
            </a:endParaRPr>
          </a:p>
        </p:txBody>
      </p:sp>
      <p:sp>
        <p:nvSpPr>
          <p:cNvPr id="9" name="Text Placeholder 7"/>
          <p:cNvSpPr>
            <a:spLocks noGrp="1"/>
          </p:cNvSpPr>
          <p:nvPr>
            <p:ph type="body" sz="quarter" idx="12"/>
          </p:nvPr>
        </p:nvSpPr>
        <p:spPr>
          <a:xfrm>
            <a:off x="462754" y="5049430"/>
            <a:ext cx="8359808" cy="1226030"/>
          </a:xfrm>
        </p:spPr>
        <p:txBody>
          <a:bodyPr/>
          <a:lstStyle/>
          <a:p>
            <a:pPr defTabSz="914314">
              <a:spcBef>
                <a:spcPts val="471"/>
              </a:spcBef>
            </a:pPr>
            <a:r>
              <a:rPr lang="en-US" altLang="ja-JP" sz="2800" b="1" dirty="0">
                <a:solidFill>
                  <a:srgbClr val="FFFFFF"/>
                </a:solidFill>
                <a:latin typeface="+mj-ea"/>
                <a:ea typeface="+mj-ea"/>
              </a:rPr>
              <a:t>2019. May</a:t>
            </a:r>
            <a:r>
              <a:rPr lang="ja-JP" altLang="en-US" sz="2800" b="1" dirty="0">
                <a:solidFill>
                  <a:srgbClr val="FFFFFF"/>
                </a:solidFill>
                <a:latin typeface="+mj-ea"/>
                <a:ea typeface="+mj-ea"/>
              </a:rPr>
              <a:t> </a:t>
            </a:r>
            <a:r>
              <a:rPr lang="en-US" altLang="ja-JP" sz="2800" b="1" dirty="0">
                <a:solidFill>
                  <a:srgbClr val="FFFFFF"/>
                </a:solidFill>
                <a:latin typeface="+mj-ea"/>
                <a:ea typeface="+mj-ea"/>
              </a:rPr>
              <a:t>18th</a:t>
            </a:r>
            <a:br>
              <a:rPr lang="en-US" altLang="ja-JP" sz="2800" b="1" dirty="0">
                <a:solidFill>
                  <a:srgbClr val="FFFFFF"/>
                </a:solidFill>
                <a:latin typeface="+mj-ea"/>
                <a:ea typeface="+mj-ea"/>
              </a:rPr>
            </a:br>
            <a:r>
              <a:rPr lang="ja-JP" altLang="en-US" sz="2800" b="1" dirty="0">
                <a:solidFill>
                  <a:srgbClr val="FFFFFF"/>
                </a:solidFill>
                <a:latin typeface="+mj-ea"/>
                <a:ea typeface="+mj-ea"/>
              </a:rPr>
              <a:t>マイクロソフト株式会社</a:t>
            </a:r>
            <a:endParaRPr lang="en-US" altLang="ja-JP" sz="1372" b="1" dirty="0">
              <a:solidFill>
                <a:srgbClr val="FFFFFF"/>
              </a:solidFill>
              <a:latin typeface="+mj-ea"/>
              <a:ea typeface="+mj-ea"/>
            </a:endParaRPr>
          </a:p>
        </p:txBody>
      </p:sp>
    </p:spTree>
    <p:extLst>
      <p:ext uri="{BB962C8B-B14F-4D97-AF65-F5344CB8AC3E}">
        <p14:creationId xmlns:p14="http://schemas.microsoft.com/office/powerpoint/2010/main" val="17693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913D6BD-67A4-4E8E-9799-2E4BCF29AEC7}"/>
              </a:ext>
            </a:extLst>
          </p:cNvPr>
          <p:cNvPicPr>
            <a:picLocks noChangeAspect="1"/>
          </p:cNvPicPr>
          <p:nvPr/>
        </p:nvPicPr>
        <p:blipFill>
          <a:blip r:embed="rId2"/>
          <a:stretch>
            <a:fillRect/>
          </a:stretch>
        </p:blipFill>
        <p:spPr>
          <a:xfrm>
            <a:off x="5606699" y="3452327"/>
            <a:ext cx="6594796" cy="3293829"/>
          </a:xfrm>
          <a:prstGeom prst="rect">
            <a:avLst/>
          </a:prstGeom>
        </p:spPr>
      </p:pic>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19865"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１．</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Azure</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アプリケーションの作成（手動）</a:t>
            </a: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1" name="テキスト ボックス 10">
            <a:extLst>
              <a:ext uri="{FF2B5EF4-FFF2-40B4-BE49-F238E27FC236}">
                <a16:creationId xmlns:a16="http://schemas.microsoft.com/office/drawing/2014/main" id="{2F5A0236-E720-45A1-85B0-8F81D9DCA900}"/>
              </a:ext>
            </a:extLst>
          </p:cNvPr>
          <p:cNvSpPr txBox="1"/>
          <p:nvPr/>
        </p:nvSpPr>
        <p:spPr>
          <a:xfrm>
            <a:off x="461900" y="1010650"/>
            <a:ext cx="11506573" cy="4997677"/>
          </a:xfrm>
          <a:prstGeom prst="rect">
            <a:avLst/>
          </a:prstGeom>
          <a:noFill/>
        </p:spPr>
        <p:txBody>
          <a:bodyPr wrap="square" lIns="179285" tIns="143428" rIns="179285" bIns="143428" rtlCol="0">
            <a:spAutoFit/>
          </a:bodyPr>
          <a:lstStyle/>
          <a:p>
            <a:pPr>
              <a:lnSpc>
                <a:spcPct val="90000"/>
              </a:lnSpc>
              <a:spcAft>
                <a:spcPts val="588"/>
              </a:spcAft>
            </a:pPr>
            <a:r>
              <a:rPr lang="ja-JP" altLang="en-US" dirty="0"/>
              <a:t>（新）</a:t>
            </a:r>
            <a:r>
              <a:rPr lang="en-US" altLang="ja-JP" dirty="0"/>
              <a:t>App</a:t>
            </a:r>
            <a:r>
              <a:rPr lang="ja-JP" altLang="en-US" dirty="0"/>
              <a:t> </a:t>
            </a:r>
            <a:r>
              <a:rPr lang="en-US" altLang="ja-JP" dirty="0"/>
              <a:t>Registration</a:t>
            </a:r>
            <a:r>
              <a:rPr lang="ja-JP" altLang="en-US" dirty="0"/>
              <a:t>の場合</a:t>
            </a:r>
            <a:endParaRPr lang="en-US" altLang="ja-JP" dirty="0"/>
          </a:p>
          <a:p>
            <a:pPr marL="457200" indent="-457200">
              <a:lnSpc>
                <a:spcPct val="90000"/>
              </a:lnSpc>
              <a:spcAft>
                <a:spcPts val="588"/>
              </a:spcAft>
              <a:buFont typeface="+mj-ea"/>
              <a:buAutoNum type="circleNumDbPlain" startAt="5"/>
            </a:pPr>
            <a:r>
              <a:rPr lang="ja-JP" altLang="en-US" dirty="0"/>
              <a:t>アプリケーション選択＞</a:t>
            </a:r>
            <a:r>
              <a:rPr lang="en-US" altLang="ja-JP" dirty="0"/>
              <a:t>API</a:t>
            </a:r>
            <a:r>
              <a:rPr lang="ja-JP" altLang="en-US" dirty="0"/>
              <a:t>のアクセス許可＞アクセス許可の追加を押します。</a:t>
            </a:r>
            <a:endParaRPr lang="en-US" altLang="ja-JP" dirty="0"/>
          </a:p>
          <a:p>
            <a:pPr>
              <a:lnSpc>
                <a:spcPct val="90000"/>
              </a:lnSpc>
              <a:spcAft>
                <a:spcPts val="588"/>
              </a:spcAft>
            </a:pPr>
            <a:r>
              <a:rPr lang="ja-JP" altLang="en-US" sz="1600" dirty="0"/>
              <a:t>　　</a:t>
            </a:r>
            <a:r>
              <a:rPr lang="en-US" altLang="ja-JP" sz="1600" dirty="0"/>
              <a:t>→[Microsoft Graph]</a:t>
            </a:r>
          </a:p>
          <a:p>
            <a:pPr lvl="1">
              <a:lnSpc>
                <a:spcPct val="90000"/>
              </a:lnSpc>
              <a:spcAft>
                <a:spcPts val="600"/>
              </a:spcAft>
            </a:pPr>
            <a:r>
              <a:rPr lang="en-US" altLang="ja-JP" sz="1600" dirty="0"/>
              <a:t>→[</a:t>
            </a:r>
            <a:r>
              <a:rPr lang="ja-JP" altLang="en-US" sz="1600" dirty="0"/>
              <a:t>委任されたアクセス許可</a:t>
            </a:r>
            <a:r>
              <a:rPr lang="en-US" altLang="ja-JP" sz="1600" dirty="0"/>
              <a:t>]</a:t>
            </a:r>
          </a:p>
          <a:p>
            <a:pPr lvl="1">
              <a:lnSpc>
                <a:spcPct val="90000"/>
              </a:lnSpc>
              <a:spcAft>
                <a:spcPts val="600"/>
              </a:spcAft>
            </a:pPr>
            <a:r>
              <a:rPr lang="ja-JP" altLang="en-US" sz="1600" dirty="0"/>
              <a:t>→</a:t>
            </a:r>
            <a:r>
              <a:rPr lang="en-US" altLang="ja-JP" sz="1600" dirty="0"/>
              <a:t>Reports</a:t>
            </a:r>
            <a:r>
              <a:rPr lang="ja-JP" altLang="en-US" sz="1600" dirty="0"/>
              <a:t>下の「</a:t>
            </a:r>
            <a:r>
              <a:rPr lang="en-US" altLang="ja-JP" sz="1600" dirty="0" err="1"/>
              <a:t>Reports.Read.all</a:t>
            </a:r>
            <a:r>
              <a:rPr lang="ja-JP" altLang="en-US" sz="1600" dirty="0"/>
              <a:t>」にチェック</a:t>
            </a:r>
            <a:endParaRPr lang="en-US" altLang="ja-JP" sz="1600" dirty="0"/>
          </a:p>
          <a:p>
            <a:pPr lvl="1">
              <a:lnSpc>
                <a:spcPct val="90000"/>
              </a:lnSpc>
              <a:spcAft>
                <a:spcPts val="600"/>
              </a:spcAft>
            </a:pPr>
            <a:r>
              <a:rPr lang="ja-JP" altLang="en-US" sz="1600" dirty="0"/>
              <a:t>→（オプション）</a:t>
            </a:r>
            <a:r>
              <a:rPr lang="en-US" altLang="ja-JP" sz="1600" dirty="0" err="1"/>
              <a:t>IdentityRiskEvent</a:t>
            </a:r>
            <a:r>
              <a:rPr lang="ja-JP" altLang="en-US" sz="1600" dirty="0"/>
              <a:t>の「</a:t>
            </a:r>
            <a:r>
              <a:rPr lang="en-US" altLang="ja-JP" sz="1600" dirty="0" err="1"/>
              <a:t>IdentityRiskEvent.Read.All</a:t>
            </a:r>
            <a:r>
              <a:rPr lang="ja-JP" altLang="en-US" sz="1600" dirty="0"/>
              <a:t>」にチェック</a:t>
            </a:r>
            <a:endParaRPr lang="en-US" altLang="ja-JP" sz="1600" dirty="0"/>
          </a:p>
          <a:p>
            <a:pPr lvl="1">
              <a:lnSpc>
                <a:spcPct val="90000"/>
              </a:lnSpc>
              <a:spcAft>
                <a:spcPts val="600"/>
              </a:spcAft>
            </a:pPr>
            <a:r>
              <a:rPr lang="ja-JP" altLang="en-US" sz="1600" dirty="0"/>
              <a:t>→（オプション）</a:t>
            </a:r>
            <a:r>
              <a:rPr lang="en-US" altLang="ja-JP" sz="1600" dirty="0" err="1"/>
              <a:t>IdentityRiskyUser</a:t>
            </a:r>
            <a:r>
              <a:rPr lang="ja-JP" altLang="en-US" sz="1600" dirty="0"/>
              <a:t>の「</a:t>
            </a:r>
            <a:r>
              <a:rPr lang="en-US" altLang="ja-JP" sz="1600" dirty="0" err="1"/>
              <a:t>IdentityRiskyUser.Read.All</a:t>
            </a:r>
            <a:r>
              <a:rPr lang="ja-JP" altLang="en-US" sz="1600" dirty="0"/>
              <a:t>」にチェック</a:t>
            </a:r>
          </a:p>
          <a:p>
            <a:pPr lvl="1">
              <a:lnSpc>
                <a:spcPct val="90000"/>
              </a:lnSpc>
              <a:spcAft>
                <a:spcPts val="600"/>
              </a:spcAft>
            </a:pPr>
            <a:r>
              <a:rPr lang="ja-JP" altLang="en-US" sz="1600" dirty="0"/>
              <a:t>→「選択」</a:t>
            </a:r>
          </a:p>
          <a:p>
            <a:pPr lvl="1">
              <a:lnSpc>
                <a:spcPct val="90000"/>
              </a:lnSpc>
              <a:spcAft>
                <a:spcPts val="600"/>
              </a:spcAft>
            </a:pPr>
            <a:r>
              <a:rPr lang="ja-JP" altLang="en-US" sz="1600" dirty="0"/>
              <a:t>→「完了」をクリック</a:t>
            </a:r>
            <a:endParaRPr lang="en-US" altLang="ja-JP" sz="1600" dirty="0"/>
          </a:p>
          <a:p>
            <a:pPr marL="342900" indent="-342900">
              <a:lnSpc>
                <a:spcPct val="90000"/>
              </a:lnSpc>
              <a:spcAft>
                <a:spcPts val="600"/>
              </a:spcAft>
              <a:buFont typeface="+mj-ea"/>
              <a:buAutoNum type="circleNumDbPlain" startAt="6"/>
            </a:pPr>
            <a:r>
              <a:rPr lang="ja-JP" altLang="en-US" sz="1600" dirty="0"/>
              <a:t>「アクセス許可の追加」をクリックします。</a:t>
            </a:r>
            <a:endParaRPr lang="en-US" altLang="ja-JP" sz="1600" dirty="0"/>
          </a:p>
          <a:p>
            <a:pPr marL="342900" indent="-342900">
              <a:lnSpc>
                <a:spcPct val="90000"/>
              </a:lnSpc>
              <a:spcAft>
                <a:spcPts val="600"/>
              </a:spcAft>
              <a:buFont typeface="+mj-ea"/>
              <a:buAutoNum type="circleNumDbPlain" startAt="6"/>
            </a:pPr>
            <a:r>
              <a:rPr lang="ja-JP" altLang="en-US" sz="1600" dirty="0"/>
              <a:t>「同意する」の同意を与えるボタンをクリック。</a:t>
            </a:r>
            <a:endParaRPr lang="en-US" altLang="ja-JP" sz="1600" dirty="0"/>
          </a:p>
          <a:p>
            <a:pPr marL="342900" indent="-342900">
              <a:lnSpc>
                <a:spcPct val="90000"/>
              </a:lnSpc>
              <a:spcAft>
                <a:spcPts val="600"/>
              </a:spcAft>
              <a:buFont typeface="+mj-ea"/>
              <a:buAutoNum type="circleNumDbPlain" startAt="6"/>
            </a:pPr>
            <a:r>
              <a:rPr lang="ja-JP" altLang="en-US" sz="1600" dirty="0"/>
              <a:t>作成した</a:t>
            </a:r>
            <a:r>
              <a:rPr lang="ja-JP" altLang="en-US" sz="1600" dirty="0">
                <a:gradFill>
                  <a:gsLst>
                    <a:gs pos="2917">
                      <a:schemeClr val="tx1"/>
                    </a:gs>
                    <a:gs pos="30000">
                      <a:schemeClr val="tx1"/>
                    </a:gs>
                  </a:gsLst>
                  <a:lin ang="5400000" scaled="0"/>
                </a:gradFill>
              </a:rPr>
              <a:t>アプリケーション </a:t>
            </a:r>
            <a:r>
              <a:rPr lang="en-US" altLang="ja-JP" sz="1600" dirty="0">
                <a:gradFill>
                  <a:gsLst>
                    <a:gs pos="2917">
                      <a:schemeClr val="tx1"/>
                    </a:gs>
                    <a:gs pos="30000">
                      <a:schemeClr val="tx1"/>
                    </a:gs>
                  </a:gsLst>
                  <a:lin ang="5400000" scaled="0"/>
                </a:gradFill>
              </a:rPr>
              <a:t>ID </a:t>
            </a:r>
            <a:r>
              <a:rPr lang="ja-JP" altLang="en-US" sz="1600" dirty="0">
                <a:gradFill>
                  <a:gsLst>
                    <a:gs pos="2917">
                      <a:schemeClr val="tx1"/>
                    </a:gs>
                    <a:gs pos="30000">
                      <a:schemeClr val="tx1"/>
                    </a:gs>
                  </a:gsLst>
                  <a:lin ang="5400000" scaled="0"/>
                </a:gradFill>
              </a:rPr>
              <a:t>をメモなどに</a:t>
            </a:r>
            <a:br>
              <a:rPr lang="en-US" altLang="ja-JP" sz="1600" dirty="0">
                <a:gradFill>
                  <a:gsLst>
                    <a:gs pos="2917">
                      <a:schemeClr val="tx1"/>
                    </a:gs>
                    <a:gs pos="30000">
                      <a:schemeClr val="tx1"/>
                    </a:gs>
                  </a:gsLst>
                  <a:lin ang="5400000" scaled="0"/>
                </a:gradFill>
              </a:rPr>
            </a:br>
            <a:r>
              <a:rPr lang="ja-JP" altLang="en-US" sz="1600" dirty="0">
                <a:gradFill>
                  <a:gsLst>
                    <a:gs pos="2917">
                      <a:schemeClr val="tx1"/>
                    </a:gs>
                    <a:gs pos="30000">
                      <a:schemeClr val="tx1"/>
                    </a:gs>
                  </a:gsLst>
                  <a:lin ang="5400000" scaled="0"/>
                </a:gradFill>
              </a:rPr>
              <a:t>残しておきます。</a:t>
            </a:r>
            <a:endParaRPr lang="en-US" altLang="ja-JP" sz="1600" dirty="0">
              <a:gradFill>
                <a:gsLst>
                  <a:gs pos="2917">
                    <a:schemeClr val="tx1"/>
                  </a:gs>
                  <a:gs pos="30000">
                    <a:schemeClr val="tx1"/>
                  </a:gs>
                </a:gsLst>
                <a:lin ang="5400000" scaled="0"/>
              </a:gradFill>
            </a:endParaRPr>
          </a:p>
          <a:p>
            <a:pPr lvl="1">
              <a:lnSpc>
                <a:spcPct val="90000"/>
              </a:lnSpc>
              <a:spcAft>
                <a:spcPts val="600"/>
              </a:spcAft>
            </a:pPr>
            <a:endParaRPr lang="en-US" altLang="ja-JP" dirty="0"/>
          </a:p>
          <a:p>
            <a:pPr marL="457200" indent="-457200">
              <a:lnSpc>
                <a:spcPct val="90000"/>
              </a:lnSpc>
              <a:spcAft>
                <a:spcPts val="588"/>
              </a:spcAft>
              <a:buFont typeface="+mj-ea"/>
              <a:buAutoNum type="circleNumDbPlain" startAt="6"/>
            </a:pPr>
            <a:endParaRPr lang="ja-JP" altLang="en-US"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667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2268276"/>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レポート取得を実行するコンピューター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に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モジュールをインストールしておきます。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（次ページ参照）</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hlinkClick r:id="rId2">
                  <a:extLst>
                    <a:ext uri="{A12FA001-AC4F-418D-AE19-62706E023703}">
                      <ahyp:hlinkClr xmlns:ahyp="http://schemas.microsoft.com/office/drawing/2018/hyperlinkcolor" val="tx"/>
                    </a:ext>
                  </a:extLst>
                </a:hlinkClick>
              </a:rPr>
              <a:t>https://docs.microsoft.com/ja-jp/powershell/azure/servicemanagement/install-azure-ps?view=azuresmps-4.0.0</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3">
            <a:extLst>
              <a:ext uri="{FF2B5EF4-FFF2-40B4-BE49-F238E27FC236}">
                <a16:creationId xmlns:a16="http://schemas.microsoft.com/office/drawing/2014/main" id="{8D2D447D-6986-492F-9517-0923A278C21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7" name="テキスト ボックス 6">
            <a:extLst>
              <a:ext uri="{FF2B5EF4-FFF2-40B4-BE49-F238E27FC236}">
                <a16:creationId xmlns:a16="http://schemas.microsoft.com/office/drawing/2014/main" id="{39AAE0E0-552B-4E5E-AC2A-5B8D6AEF5A1C}"/>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3373060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54164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PowerShell Service Management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モジュールのインストール画面</a:t>
            </a:r>
            <a:endParaRPr kumimoji="1" lang="en-US" altLang="ja-JP"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B58BD225-862C-44C3-9A00-14AF90BDE008}"/>
              </a:ext>
            </a:extLst>
          </p:cNvPr>
          <p:cNvSpPr txBox="1"/>
          <p:nvPr/>
        </p:nvSpPr>
        <p:spPr>
          <a:xfrm>
            <a:off x="6209757" y="1809002"/>
            <a:ext cx="5165715" cy="51369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管理者権限で</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を実行する必要があります。</a:t>
            </a:r>
            <a:endParaRPr kumimoji="1" lang="en-US" altLang="ja-JP" sz="12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21C46F25-3927-4A81-8AB0-E58C9F35F28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8841" y="2206305"/>
            <a:ext cx="5117517" cy="4155579"/>
          </a:xfrm>
          <a:prstGeom prst="rect">
            <a:avLst/>
          </a:prstGeom>
          <a:ln>
            <a:solidFill>
              <a:schemeClr val="bg1">
                <a:lumMod val="85000"/>
              </a:schemeClr>
            </a:solidFill>
          </a:ln>
        </p:spPr>
      </p:pic>
      <p:pic>
        <p:nvPicPr>
          <p:cNvPr id="9" name="図 8">
            <a:extLst>
              <a:ext uri="{FF2B5EF4-FFF2-40B4-BE49-F238E27FC236}">
                <a16:creationId xmlns:a16="http://schemas.microsoft.com/office/drawing/2014/main" id="{9DD69601-BD1A-465C-B349-38DAD97132E6}"/>
              </a:ext>
            </a:extLst>
          </p:cNvPr>
          <p:cNvPicPr>
            <a:picLocks noChangeAspect="1"/>
          </p:cNvPicPr>
          <p:nvPr/>
        </p:nvPicPr>
        <p:blipFill>
          <a:blip r:embed="rId3"/>
          <a:stretch>
            <a:fillRect/>
          </a:stretch>
        </p:blipFill>
        <p:spPr>
          <a:xfrm>
            <a:off x="6020361" y="2222138"/>
            <a:ext cx="5755123" cy="3084843"/>
          </a:xfrm>
          <a:prstGeom prst="rect">
            <a:avLst/>
          </a:prstGeom>
        </p:spPr>
      </p:pic>
      <p:sp>
        <p:nvSpPr>
          <p:cNvPr id="7" name="スライド番号プレースホルダー 3">
            <a:extLst>
              <a:ext uri="{FF2B5EF4-FFF2-40B4-BE49-F238E27FC236}">
                <a16:creationId xmlns:a16="http://schemas.microsoft.com/office/drawing/2014/main" id="{35CB9074-710E-4D28-82C5-B7FF4A34E6AE}"/>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08E2FB9E-2393-46E5-A839-460D01C0E35A}"/>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88056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72807B7-ACB0-4C28-926E-FD3601E07A95}"/>
              </a:ext>
            </a:extLst>
          </p:cNvPr>
          <p:cNvSpPr txBox="1"/>
          <p:nvPr/>
        </p:nvSpPr>
        <p:spPr>
          <a:xfrm>
            <a:off x="378010" y="1170041"/>
            <a:ext cx="11506573" cy="1735246"/>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」を以下 </a:t>
            </a:r>
            <a:r>
              <a:rPr lang="en-US" altLang="ja-JP" dirty="0">
                <a:gradFill>
                  <a:gsLst>
                    <a:gs pos="2917">
                      <a:schemeClr val="tx1"/>
                    </a:gs>
                    <a:gs pos="30000">
                      <a:schemeClr val="tx1"/>
                    </a:gs>
                  </a:gsLst>
                  <a:lin ang="5400000" scaled="0"/>
                </a:gradFill>
              </a:rPr>
              <a:t>URL </a:t>
            </a:r>
            <a:r>
              <a:rPr lang="ja-JP" altLang="en-US" dirty="0">
                <a:gradFill>
                  <a:gsLst>
                    <a:gs pos="2917">
                      <a:schemeClr val="tx1"/>
                    </a:gs>
                    <a:gs pos="30000">
                      <a:schemeClr val="tx1"/>
                    </a:gs>
                  </a:gsLst>
                  <a:lin ang="5400000" scaled="0"/>
                </a:gradFill>
              </a:rPr>
              <a:t>よりダウンロードします</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Manage-</a:t>
            </a:r>
            <a:r>
              <a:rPr lang="en-US" altLang="ja-JP" dirty="0" err="1">
                <a:gradFill>
                  <a:gsLst>
                    <a:gs pos="2917">
                      <a:schemeClr val="tx1"/>
                    </a:gs>
                    <a:gs pos="30000">
                      <a:schemeClr val="tx1"/>
                    </a:gs>
                  </a:gsLst>
                  <a:lin ang="5400000" scaled="0"/>
                </a:gradFill>
              </a:rPr>
              <a:t>AzureAppRegistration</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hlinkClick r:id="rId2">
                  <a:extLst>
                    <a:ext uri="{A12FA001-AC4F-418D-AE19-62706E023703}">
                      <ahyp:hlinkClr xmlns:ahyp="http://schemas.microsoft.com/office/drawing/2018/hyperlinkcolor" val="tx"/>
                    </a:ext>
                  </a:extLst>
                </a:hlinkClick>
              </a:rPr>
              <a:t>https://gallery.technet.microsoft.com/Manage-AzureAppRegistration-0f3256c6</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049F0A9D-7339-43F5-B0BE-34A087447315}"/>
              </a:ext>
            </a:extLst>
          </p:cNvPr>
          <p:cNvSpPr txBox="1"/>
          <p:nvPr/>
        </p:nvSpPr>
        <p:spPr>
          <a:xfrm>
            <a:off x="403410" y="2812575"/>
            <a:ext cx="7639923" cy="1788144"/>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2"/>
              <a:defRPr/>
            </a:pPr>
            <a:r>
              <a:rPr lang="ja-JP" altLang="en-US" dirty="0">
                <a:gradFill>
                  <a:gsLst>
                    <a:gs pos="2917">
                      <a:prstClr val="black"/>
                    </a:gs>
                    <a:gs pos="30000">
                      <a:prstClr val="black"/>
                    </a:gs>
                  </a:gsLst>
                  <a:lin ang="5400000" scaled="0"/>
                </a:gradFill>
              </a:rPr>
              <a:t>ダウンロードしたファイルを右クリックし「プロパティ」をクリックします。</a:t>
            </a:r>
            <a:br>
              <a:rPr lang="en-US" altLang="ja-JP" dirty="0">
                <a:gradFill>
                  <a:gsLst>
                    <a:gs pos="2917">
                      <a:prstClr val="black"/>
                    </a:gs>
                    <a:gs pos="30000">
                      <a:prstClr val="black"/>
                    </a:gs>
                  </a:gsLst>
                  <a:lin ang="5400000" scaled="0"/>
                </a:gradFill>
              </a:rPr>
            </a:b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クリックします</a:t>
            </a:r>
            <a:endParaRPr lang="en-US" altLang="ja-JP" dirty="0">
              <a:gradFill>
                <a:gsLst>
                  <a:gs pos="2917">
                    <a:prstClr val="black"/>
                  </a:gs>
                  <a:gs pos="30000">
                    <a:prstClr val="black"/>
                  </a:gs>
                </a:gsLst>
                <a:lin ang="5400000" scaled="0"/>
              </a:gradFill>
            </a:endParaRPr>
          </a:p>
        </p:txBody>
      </p:sp>
      <p:pic>
        <p:nvPicPr>
          <p:cNvPr id="24" name="図 23">
            <a:extLst>
              <a:ext uri="{FF2B5EF4-FFF2-40B4-BE49-F238E27FC236}">
                <a16:creationId xmlns:a16="http://schemas.microsoft.com/office/drawing/2014/main" id="{4653CA1B-2ABE-448E-8BB0-C043AD05AB53}"/>
              </a:ext>
            </a:extLst>
          </p:cNvPr>
          <p:cNvPicPr>
            <a:picLocks noChangeAspect="1"/>
          </p:cNvPicPr>
          <p:nvPr/>
        </p:nvPicPr>
        <p:blipFill>
          <a:blip r:embed="rId3"/>
          <a:stretch>
            <a:fillRect/>
          </a:stretch>
        </p:blipFill>
        <p:spPr>
          <a:xfrm>
            <a:off x="8153929" y="2895599"/>
            <a:ext cx="2725737" cy="3743860"/>
          </a:xfrm>
          <a:prstGeom prst="rect">
            <a:avLst/>
          </a:prstGeom>
        </p:spPr>
      </p:pic>
      <p:sp>
        <p:nvSpPr>
          <p:cNvPr id="25" name="正方形/長方形 24">
            <a:extLst>
              <a:ext uri="{FF2B5EF4-FFF2-40B4-BE49-F238E27FC236}">
                <a16:creationId xmlns:a16="http://schemas.microsoft.com/office/drawing/2014/main" id="{798A335C-C66E-4C0C-85AC-7AC941ACD958}"/>
              </a:ext>
            </a:extLst>
          </p:cNvPr>
          <p:cNvSpPr/>
          <p:nvPr/>
        </p:nvSpPr>
        <p:spPr>
          <a:xfrm>
            <a:off x="8263467" y="5791200"/>
            <a:ext cx="2396066" cy="474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3">
            <a:extLst>
              <a:ext uri="{FF2B5EF4-FFF2-40B4-BE49-F238E27FC236}">
                <a16:creationId xmlns:a16="http://schemas.microsoft.com/office/drawing/2014/main" id="{670964EB-1A3E-42D7-83E9-958F5403FFE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020747C6-B29B-4F67-8B5D-FEC1C448161B}"/>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197462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BEF8B50-B4E2-4CEB-900A-0D09515378A9}"/>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Graph </a:t>
            </a:r>
            <a:r>
              <a:rPr lang="ja-JP" altLang="en-US" dirty="0">
                <a:gradFill>
                  <a:gsLst>
                    <a:gs pos="2917">
                      <a:schemeClr val="tx1"/>
                    </a:gs>
                    <a:gs pos="30000">
                      <a:schemeClr val="tx1"/>
                    </a:gs>
                  </a:gsLst>
                  <a:lin ang="5400000" scaled="0"/>
                </a:gradFill>
              </a:rPr>
              <a:t>へアクセスするためのアプリケーションを </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Active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Directory</a:t>
            </a:r>
            <a:r>
              <a:rPr lang="ja-JP" altLang="en-US" dirty="0">
                <a:gradFill>
                  <a:gsLst>
                    <a:gs pos="2917">
                      <a:schemeClr val="tx1"/>
                    </a:gs>
                    <a:gs pos="30000">
                      <a:schemeClr val="tx1"/>
                    </a:gs>
                  </a:gsLst>
                  <a:lin ang="5400000" scaled="0"/>
                </a:gradFill>
              </a:rPr>
              <a:t> 上へ以下の手順で作成します。</a:t>
            </a:r>
            <a:endParaRPr lang="en-US" altLang="ja-JP" dirty="0">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875966"/>
            <a:ext cx="10588871" cy="2489619"/>
          </a:xfrm>
          <a:prstGeom prst="rect">
            <a:avLst/>
          </a:prstGeom>
          <a:noFill/>
        </p:spPr>
        <p:txBody>
          <a:bodyPr wrap="square" lIns="179285" tIns="143428" rIns="179285" bIns="143428" rtlCol="0">
            <a:spAutoFit/>
          </a:bodyPr>
          <a:lstStyle/>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0.</a:t>
            </a:r>
            <a:r>
              <a:rPr lang="ja-JP" altLang="en-US" dirty="0">
                <a:gradFill>
                  <a:gsLst>
                    <a:gs pos="2917">
                      <a:schemeClr val="tx1"/>
                    </a:gs>
                    <a:gs pos="30000">
                      <a:schemeClr val="tx1"/>
                    </a:gs>
                  </a:gsLst>
                  <a:lin ang="5400000" scaled="0"/>
                </a:gradFill>
              </a:rPr>
              <a:t> 事前準備」で用意したスクリプトの実行端末上で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 を起動します。</a:t>
            </a:r>
            <a:r>
              <a:rPr lang="en-US" altLang="ja-JP" dirty="0">
                <a:gradFill>
                  <a:gsLst>
                    <a:gs pos="2917">
                      <a:schemeClr val="tx1"/>
                    </a:gs>
                    <a:gs pos="30000">
                      <a:schemeClr val="tx1"/>
                    </a:gs>
                  </a:gsLst>
                  <a:lin ang="5400000" scaled="0"/>
                </a:gradFill>
              </a:rPr>
              <a:t> </a:t>
            </a:r>
          </a:p>
          <a:p>
            <a:pPr marL="448193" indent="-448193">
              <a:lnSpc>
                <a:spcPct val="90000"/>
              </a:lnSpc>
              <a:spcAft>
                <a:spcPts val="588"/>
              </a:spcAft>
              <a:buFont typeface="+mj-ea"/>
              <a:buAutoNum type="circleNumDbPlain" startAt="3"/>
            </a:pPr>
            <a:r>
              <a:rPr lang="en-US" altLang="ja-JP" dirty="0">
                <a:gradFill>
                  <a:gsLst>
                    <a:gs pos="2917">
                      <a:schemeClr val="tx1"/>
                    </a:gs>
                    <a:gs pos="30000">
                      <a:schemeClr val="tx1"/>
                    </a:gs>
                  </a:gsLst>
                  <a:lin ang="5400000" scaled="0"/>
                </a:gradFill>
              </a:rPr>
              <a:t>Manage-AzureAppRegistration.ps1</a:t>
            </a:r>
            <a:r>
              <a:rPr lang="ja-JP" altLang="en-US" dirty="0">
                <a:gradFill>
                  <a:gsLst>
                    <a:gs pos="2917">
                      <a:schemeClr val="tx1"/>
                    </a:gs>
                    <a:gs pos="30000">
                      <a:schemeClr val="tx1"/>
                    </a:gs>
                  </a:gsLst>
                  <a:lin ang="5400000" scaled="0"/>
                </a:gradFill>
              </a:rPr>
              <a:t> を実行します。</a:t>
            </a:r>
            <a:br>
              <a:rPr lang="en-US" altLang="ja-JP" dirty="0">
                <a:gradFill>
                  <a:gsLst>
                    <a:gs pos="2917">
                      <a:schemeClr val="tx1"/>
                    </a:gs>
                    <a:gs pos="30000">
                      <a:schemeClr val="tx1"/>
                    </a:gs>
                  </a:gsLst>
                  <a:lin ang="5400000" scaled="0"/>
                </a:gradFill>
              </a:rPr>
            </a:br>
            <a:r>
              <a:rPr lang="en-US" altLang="ja-JP" dirty="0" err="1">
                <a:gradFill>
                  <a:gsLst>
                    <a:gs pos="2917">
                      <a:schemeClr val="tx1"/>
                    </a:gs>
                    <a:gs pos="30000">
                      <a:schemeClr val="tx1"/>
                    </a:gs>
                  </a:gsLst>
                  <a:lin ang="5400000" scaled="0"/>
                </a:gradFill>
              </a:rPr>
              <a:t>AzureTenantADName</a:t>
            </a:r>
            <a:r>
              <a:rPr lang="ja-JP" altLang="en-US" dirty="0">
                <a:gradFill>
                  <a:gsLst>
                    <a:gs pos="2917">
                      <a:schemeClr val="tx1"/>
                    </a:gs>
                    <a:gs pos="30000">
                      <a:schemeClr val="tx1"/>
                    </a:gs>
                  </a:gsLst>
                  <a:lin ang="5400000" scaled="0"/>
                </a:gradFill>
              </a:rPr>
              <a:t> の入力を求められるため、接続先のテナント名を入力します。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a:t>
            </a:r>
            <a:r>
              <a:rPr lang="en-US" altLang="ja-JP" dirty="0">
                <a:gradFill>
                  <a:gsLst>
                    <a:gs pos="2917">
                      <a:schemeClr val="tx1"/>
                    </a:gs>
                    <a:gs pos="30000">
                      <a:schemeClr val="tx1"/>
                    </a:gs>
                  </a:gsLst>
                  <a:lin ang="5400000" scaled="0"/>
                </a:gradFill>
              </a:rPr>
              <a:t> Contoso.Japan.onmicrosoft.com</a:t>
            </a:r>
            <a:r>
              <a:rPr lang="ja-JP" altLang="en-US" dirty="0">
                <a:gradFill>
                  <a:gsLst>
                    <a:gs pos="2917">
                      <a:schemeClr val="tx1"/>
                    </a:gs>
                    <a:gs pos="30000">
                      <a:schemeClr val="tx1"/>
                    </a:gs>
                  </a:gsLst>
                  <a:lin ang="5400000" scaled="0"/>
                </a:gradFill>
              </a:rPr>
              <a:t>　　　</a:t>
            </a:r>
            <a:r>
              <a:rPr lang="ja-JP" altLang="en-US" sz="1600" dirty="0">
                <a:gradFill>
                  <a:gsLst>
                    <a:gs pos="2917">
                      <a:schemeClr val="tx1"/>
                    </a:gs>
                    <a:gs pos="30000">
                      <a:schemeClr val="tx1"/>
                    </a:gs>
                  </a:gsLst>
                  <a:lin ang="5400000" scaled="0"/>
                </a:gradFill>
              </a:rPr>
              <a:t>（または</a:t>
            </a:r>
            <a:r>
              <a:rPr lang="en-US" altLang="ja-JP" sz="1600" dirty="0" err="1">
                <a:gradFill>
                  <a:gsLst>
                    <a:gs pos="2917">
                      <a:schemeClr val="tx1"/>
                    </a:gs>
                    <a:gs pos="30000">
                      <a:schemeClr val="tx1"/>
                    </a:gs>
                  </a:gsLst>
                  <a:lin ang="5400000" scaled="0"/>
                </a:gradFill>
              </a:rPr>
              <a:t>Contoso.Japan</a:t>
            </a:r>
            <a:r>
              <a:rPr lang="en-US" altLang="ja-JP" sz="1600" dirty="0">
                <a:gradFill>
                  <a:gsLst>
                    <a:gs pos="2917">
                      <a:schemeClr val="tx1"/>
                    </a:gs>
                    <a:gs pos="30000">
                      <a:schemeClr val="tx1"/>
                    </a:gs>
                  </a:gsLst>
                  <a:lin ang="5400000" scaled="0"/>
                </a:gradFill>
              </a:rPr>
              <a:t>)</a:t>
            </a: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次に、接続に使用する資格情報を求められるため、管理者アカウントの資格情報を入力します。</a:t>
            </a:r>
            <a:endParaRPr lang="en-US" altLang="ja-JP" dirty="0">
              <a:gradFill>
                <a:gsLst>
                  <a:gs pos="2917">
                    <a:schemeClr val="tx1"/>
                  </a:gs>
                  <a:gs pos="30000">
                    <a:schemeClr val="tx1"/>
                  </a:gs>
                </a:gsLst>
                <a:lin ang="5400000" scaled="0"/>
              </a:gradFill>
            </a:endParaRPr>
          </a:p>
          <a:p>
            <a:pPr marL="448193" indent="-448193">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以下のような結果が表示されますので、</a:t>
            </a:r>
            <a:r>
              <a:rPr lang="en-US" altLang="ja-JP" dirty="0">
                <a:gradFill>
                  <a:gsLst>
                    <a:gs pos="2917">
                      <a:schemeClr val="tx1"/>
                    </a:gs>
                    <a:gs pos="30000">
                      <a:schemeClr val="tx1"/>
                    </a:gs>
                  </a:gsLst>
                  <a:lin ang="5400000" scaled="0"/>
                </a:gradFill>
              </a:rPr>
              <a:t>Client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以下の例だと </a:t>
            </a:r>
            <a:r>
              <a:rPr lang="en-US" altLang="ja-JP" dirty="0">
                <a:solidFill>
                  <a:srgbClr val="FF0000"/>
                </a:solidFill>
              </a:rPr>
              <a:t>c09b237b-XXXX-XXXX-aa28-a3098c777eaa</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 を控えておきます。</a:t>
            </a:r>
            <a:br>
              <a:rPr lang="en-US" altLang="ja-JP" sz="1765" dirty="0">
                <a:gradFill>
                  <a:gsLst>
                    <a:gs pos="2917">
                      <a:schemeClr val="tx1"/>
                    </a:gs>
                    <a:gs pos="30000">
                      <a:schemeClr val="tx1"/>
                    </a:gs>
                  </a:gsLst>
                  <a:lin ang="5400000" scaled="0"/>
                </a:gradFill>
              </a:rPr>
            </a:br>
            <a:endParaRPr lang="en-US" altLang="ja-JP" sz="1600" dirty="0">
              <a:solidFill>
                <a:srgbClr val="0070C0"/>
              </a:solidFill>
            </a:endParaRPr>
          </a:p>
        </p:txBody>
      </p:sp>
      <p:pic>
        <p:nvPicPr>
          <p:cNvPr id="10" name="図 9">
            <a:extLst>
              <a:ext uri="{FF2B5EF4-FFF2-40B4-BE49-F238E27FC236}">
                <a16:creationId xmlns:a16="http://schemas.microsoft.com/office/drawing/2014/main" id="{06082D75-1312-4B30-81D7-1789FA24D600}"/>
              </a:ext>
            </a:extLst>
          </p:cNvPr>
          <p:cNvPicPr>
            <a:picLocks noChangeAspect="1"/>
          </p:cNvPicPr>
          <p:nvPr/>
        </p:nvPicPr>
        <p:blipFill>
          <a:blip r:embed="rId2"/>
          <a:stretch>
            <a:fillRect/>
          </a:stretch>
        </p:blipFill>
        <p:spPr>
          <a:xfrm>
            <a:off x="4929744" y="3836637"/>
            <a:ext cx="5407825" cy="2818163"/>
          </a:xfrm>
          <a:prstGeom prst="rect">
            <a:avLst/>
          </a:prstGeom>
        </p:spPr>
      </p:pic>
      <p:sp>
        <p:nvSpPr>
          <p:cNvPr id="11" name="正方形/長方形 10">
            <a:extLst>
              <a:ext uri="{FF2B5EF4-FFF2-40B4-BE49-F238E27FC236}">
                <a16:creationId xmlns:a16="http://schemas.microsoft.com/office/drawing/2014/main" id="{BE52621C-334D-44A6-A173-91E765C31FE3}"/>
              </a:ext>
            </a:extLst>
          </p:cNvPr>
          <p:cNvSpPr/>
          <p:nvPr/>
        </p:nvSpPr>
        <p:spPr>
          <a:xfrm>
            <a:off x="6620933" y="5308600"/>
            <a:ext cx="1718734" cy="220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C4BCEB6E-6518-4032-B7E7-1436EEAC8164}"/>
              </a:ext>
            </a:extLst>
          </p:cNvPr>
          <p:cNvSpPr txBox="1"/>
          <p:nvPr/>
        </p:nvSpPr>
        <p:spPr>
          <a:xfrm>
            <a:off x="545284" y="6291744"/>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D4EF2D2-D9C4-47DD-BD4A-D9C257BFB0D7}"/>
              </a:ext>
            </a:extLst>
          </p:cNvPr>
          <p:cNvSpPr txBox="1"/>
          <p:nvPr/>
        </p:nvSpPr>
        <p:spPr>
          <a:xfrm>
            <a:off x="236824" y="181746"/>
            <a:ext cx="1152454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１．（参考）</a:t>
            </a:r>
            <a:r>
              <a:rPr lang="en-US" altLang="ja-JP" sz="3529" dirty="0">
                <a:solidFill>
                  <a:schemeClr val="tx2"/>
                </a:solidFill>
              </a:rPr>
              <a:t> Azure</a:t>
            </a:r>
            <a:r>
              <a:rPr lang="ja-JP" altLang="en-US" sz="3529" dirty="0">
                <a:solidFill>
                  <a:schemeClr val="tx2"/>
                </a:solidFill>
              </a:rPr>
              <a:t>アプリケーションの作成（自動）</a:t>
            </a:r>
          </a:p>
        </p:txBody>
      </p:sp>
    </p:spTree>
    <p:extLst>
      <p:ext uri="{BB962C8B-B14F-4D97-AF65-F5344CB8AC3E}">
        <p14:creationId xmlns:p14="http://schemas.microsoft.com/office/powerpoint/2010/main" val="426077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2D6CEA-F570-4CB6-96C8-7ABFD84B420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67701" y="3616659"/>
            <a:ext cx="6065239" cy="3010644"/>
          </a:xfrm>
          <a:prstGeom prst="rect">
            <a:avLst/>
          </a:prstGeom>
        </p:spPr>
      </p:pic>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8965244"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２．</a:t>
            </a:r>
            <a:r>
              <a:rPr lang="en-US" altLang="ja-JP" sz="3529" dirty="0">
                <a:solidFill>
                  <a:schemeClr val="tx2"/>
                </a:solidFill>
              </a:rPr>
              <a:t> Azure</a:t>
            </a:r>
            <a:r>
              <a:rPr lang="ja-JP" altLang="en-US" sz="3529" dirty="0">
                <a:solidFill>
                  <a:schemeClr val="tx2"/>
                </a:solidFill>
              </a:rPr>
              <a:t>アプリケーション</a:t>
            </a:r>
            <a:r>
              <a:rPr lang="en-US" altLang="ja-JP" sz="3529" dirty="0">
                <a:solidFill>
                  <a:schemeClr val="tx2"/>
                </a:solidFill>
              </a:rPr>
              <a:t>ID</a:t>
            </a:r>
            <a:r>
              <a:rPr lang="ja-JP" altLang="en-US" sz="3529" dirty="0">
                <a:solidFill>
                  <a:schemeClr val="tx2"/>
                </a:solidFill>
              </a:rPr>
              <a:t>の確認</a:t>
            </a:r>
          </a:p>
        </p:txBody>
      </p:sp>
      <p:sp>
        <p:nvSpPr>
          <p:cNvPr id="6" name="テキスト ボックス 5">
            <a:extLst>
              <a:ext uri="{FF2B5EF4-FFF2-40B4-BE49-F238E27FC236}">
                <a16:creationId xmlns:a16="http://schemas.microsoft.com/office/drawing/2014/main" id="{0BEF8B50-B4E2-4CEB-900A-0D09515378A9}"/>
              </a:ext>
            </a:extLst>
          </p:cNvPr>
          <p:cNvSpPr txBox="1"/>
          <p:nvPr/>
        </p:nvSpPr>
        <p:spPr>
          <a:xfrm>
            <a:off x="422007" y="1074282"/>
            <a:ext cx="11683307" cy="541649"/>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確認のため</a:t>
            </a:r>
            <a:r>
              <a:rPr lang="en-US" altLang="ja-JP" dirty="0">
                <a:gradFill>
                  <a:gsLst>
                    <a:gs pos="2917">
                      <a:schemeClr val="tx1"/>
                    </a:gs>
                    <a:gs pos="30000">
                      <a:schemeClr val="tx1"/>
                    </a:gs>
                  </a:gsLst>
                  <a:lin ang="5400000" scaled="0"/>
                </a:gradFill>
              </a:rPr>
              <a:t>Step1</a:t>
            </a:r>
            <a:r>
              <a:rPr lang="ja-JP" altLang="en-US" dirty="0">
                <a:gradFill>
                  <a:gsLst>
                    <a:gs pos="2917">
                      <a:schemeClr val="tx1"/>
                    </a:gs>
                    <a:gs pos="30000">
                      <a:schemeClr val="tx1"/>
                    </a:gs>
                  </a:gsLst>
                  <a:lin ang="5400000" scaled="0"/>
                </a:gradFill>
              </a:rPr>
              <a:t>で作成したアプリケーション</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AD</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Portal</a:t>
            </a:r>
            <a:r>
              <a:rPr lang="ja-JP" altLang="en-US" dirty="0">
                <a:gradFill>
                  <a:gsLst>
                    <a:gs pos="2917">
                      <a:schemeClr val="tx1"/>
                    </a:gs>
                    <a:gs pos="30000">
                      <a:schemeClr val="tx1"/>
                    </a:gs>
                  </a:gsLst>
                  <a:lin ang="5400000" scaled="0"/>
                </a:gradFill>
              </a:rPr>
              <a:t>でチェックする。</a:t>
            </a:r>
            <a:endParaRPr lang="en-US" altLang="ja-JP" dirty="0">
              <a:gradFill>
                <a:gsLst>
                  <a:gs pos="2917">
                    <a:schemeClr val="tx1"/>
                  </a:gs>
                  <a:gs pos="30000">
                    <a:schemeClr val="tx1"/>
                  </a:gs>
                </a:gsLst>
                <a:lin ang="5400000" scaled="0"/>
              </a:gradFill>
            </a:endParaRP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699797"/>
            <a:ext cx="11346319" cy="2167992"/>
          </a:xfrm>
          <a:prstGeom prst="rect">
            <a:avLst/>
          </a:prstGeom>
          <a:noFill/>
        </p:spPr>
        <p:txBody>
          <a:bodyPr wrap="square" lIns="179285" tIns="143428" rIns="179285" bIns="143428" rtlCol="0">
            <a:spAutoFit/>
          </a:bodyPr>
          <a:lstStyle/>
          <a:p>
            <a:pPr marL="448193" indent="-448193">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Portal </a:t>
            </a:r>
            <a:r>
              <a:rPr lang="ja-JP" altLang="en-US" dirty="0">
                <a:gradFill>
                  <a:gsLst>
                    <a:gs pos="2917">
                      <a:schemeClr val="tx1"/>
                    </a:gs>
                    <a:gs pos="30000">
                      <a:schemeClr val="tx1"/>
                    </a:gs>
                  </a:gsLst>
                  <a:lin ang="5400000" scaled="0"/>
                </a:gradFill>
              </a:rPr>
              <a:t>へアクセスする</a:t>
            </a:r>
            <a:endParaRPr lang="en-US" altLang="ja-JP" dirty="0">
              <a:gradFill>
                <a:gsLst>
                  <a:gs pos="2917">
                    <a:schemeClr val="tx1"/>
                  </a:gs>
                  <a:gs pos="30000">
                    <a:schemeClr val="tx1"/>
                  </a:gs>
                </a:gsLst>
                <a:lin ang="5400000" scaled="0"/>
              </a:gradFill>
            </a:endParaRPr>
          </a:p>
          <a:p>
            <a:pPr marL="905377" lvl="1" indent="-448193">
              <a:lnSpc>
                <a:spcPct val="90000"/>
              </a:lnSpc>
              <a:spcAft>
                <a:spcPts val="588"/>
              </a:spcAft>
              <a:buFont typeface="Wingdings" panose="05000000000000000000" pitchFamily="2" charset="2"/>
              <a:buChar char="l"/>
            </a:pPr>
            <a:r>
              <a:rPr lang="en-US" altLang="ja-JP" dirty="0">
                <a:gradFill>
                  <a:gsLst>
                    <a:gs pos="2917">
                      <a:schemeClr val="tx1"/>
                    </a:gs>
                    <a:gs pos="30000">
                      <a:schemeClr val="tx1"/>
                    </a:gs>
                  </a:gsLst>
                  <a:lin ang="5400000" scaled="0"/>
                </a:gradFill>
              </a:rPr>
              <a:t>WEB</a:t>
            </a:r>
            <a:r>
              <a:rPr lang="ja-JP" altLang="en-US" dirty="0">
                <a:gradFill>
                  <a:gsLst>
                    <a:gs pos="2917">
                      <a:schemeClr val="tx1"/>
                    </a:gs>
                    <a:gs pos="30000">
                      <a:schemeClr val="tx1"/>
                    </a:gs>
                  </a:gsLst>
                  <a:lin ang="5400000" scaled="0"/>
                </a:gradFill>
              </a:rPr>
              <a:t>ブラウザより「</a:t>
            </a:r>
            <a:r>
              <a:rPr lang="en-US" altLang="ja-JP" dirty="0">
                <a:gradFill>
                  <a:gsLst>
                    <a:gs pos="2917">
                      <a:schemeClr val="tx1"/>
                    </a:gs>
                    <a:gs pos="30000">
                      <a:schemeClr val="tx1"/>
                    </a:gs>
                  </a:gsLst>
                  <a:lin ang="5400000" scaled="0"/>
                </a:gradFill>
              </a:rPr>
              <a:t>https://portal.azure.com </a:t>
            </a:r>
            <a:r>
              <a:rPr lang="ja-JP" altLang="en-US" dirty="0">
                <a:gradFill>
                  <a:gsLst>
                    <a:gs pos="2917">
                      <a:schemeClr val="tx1"/>
                    </a:gs>
                    <a:gs pos="30000">
                      <a:schemeClr val="tx1"/>
                    </a:gs>
                  </a:gsLst>
                  <a:lin ang="5400000" scaled="0"/>
                </a:gradFill>
              </a:rPr>
              <a:t>」へアクセスします</a:t>
            </a:r>
            <a:endParaRPr lang="en-US" altLang="ja-JP" dirty="0">
              <a:gradFill>
                <a:gsLst>
                  <a:gs pos="2917">
                    <a:schemeClr val="tx1"/>
                  </a:gs>
                  <a:gs pos="30000">
                    <a:schemeClr val="tx1"/>
                  </a:gs>
                </a:gsLst>
                <a:lin ang="5400000" scaled="0"/>
              </a:gradFill>
            </a:endParaRPr>
          </a:p>
          <a:p>
            <a:pPr marL="905360" lvl="1" indent="-448193">
              <a:lnSpc>
                <a:spcPct val="90000"/>
              </a:lnSpc>
              <a:spcAft>
                <a:spcPts val="588"/>
              </a:spcAft>
              <a:buFont typeface="Wingdings" panose="05000000000000000000" pitchFamily="2" charset="2"/>
              <a:buChar char="l"/>
            </a:pPr>
            <a:r>
              <a:rPr lang="ja-JP" altLang="en-US" dirty="0">
                <a:gradFill>
                  <a:gsLst>
                    <a:gs pos="2917">
                      <a:schemeClr val="tx1"/>
                    </a:gs>
                    <a:gs pos="30000">
                      <a:schemeClr val="tx1"/>
                    </a:gs>
                  </a:gsLst>
                  <a:lin ang="5400000" scaled="0"/>
                </a:gradFill>
              </a:rPr>
              <a:t>ユーザー</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とパスワードは </a:t>
            </a:r>
            <a:r>
              <a:rPr lang="en-US" altLang="ja-JP" dirty="0">
                <a:gradFill>
                  <a:gsLst>
                    <a:gs pos="2917">
                      <a:schemeClr val="tx1"/>
                    </a:gs>
                    <a:gs pos="30000">
                      <a:schemeClr val="tx1"/>
                    </a:gs>
                  </a:gsLst>
                  <a:lin ang="5400000" scaled="0"/>
                </a:gradFill>
              </a:rPr>
              <a:t>Office 365 </a:t>
            </a:r>
            <a:r>
              <a:rPr lang="ja-JP" altLang="en-US" dirty="0">
                <a:gradFill>
                  <a:gsLst>
                    <a:gs pos="2917">
                      <a:schemeClr val="tx1"/>
                    </a:gs>
                    <a:gs pos="30000">
                      <a:schemeClr val="tx1"/>
                    </a:gs>
                  </a:gsLst>
                  <a:lin ang="5400000" scaled="0"/>
                </a:gradFill>
              </a:rPr>
              <a:t>テナントの管理者権限を入力します</a:t>
            </a:r>
            <a:endParaRPr lang="en-US" altLang="ja-JP" dirty="0">
              <a:gradFill>
                <a:gsLst>
                  <a:gs pos="2917">
                    <a:schemeClr val="tx1"/>
                  </a:gs>
                  <a:gs pos="30000">
                    <a:schemeClr val="tx1"/>
                  </a:gs>
                </a:gsLst>
                <a:lin ang="5400000" scaled="0"/>
              </a:gradFill>
            </a:endParaRPr>
          </a:p>
          <a:p>
            <a:pPr marL="448193" indent="-448193">
              <a:lnSpc>
                <a:spcPct val="90000"/>
              </a:lnSpc>
              <a:spcAft>
                <a:spcPts val="588"/>
              </a:spcAft>
              <a:buFont typeface="+mj-ea"/>
              <a:buAutoNum type="circleNumDbPlain"/>
            </a:pPr>
            <a:r>
              <a:rPr lang="en-US" altLang="ja-JP" dirty="0"/>
              <a:t>[Azure Active Directory]-[</a:t>
            </a:r>
            <a:r>
              <a:rPr lang="ja-JP" altLang="en-US" dirty="0"/>
              <a:t>すべてのアプリケーション</a:t>
            </a:r>
            <a:r>
              <a:rPr lang="en-US" altLang="ja-JP" dirty="0"/>
              <a:t>]-[</a:t>
            </a:r>
            <a:r>
              <a:rPr lang="ja-JP" altLang="en-US" dirty="0"/>
              <a:t>すべてのアプリケーション</a:t>
            </a:r>
            <a:r>
              <a:rPr lang="en-US" altLang="ja-JP" dirty="0"/>
              <a:t>] </a:t>
            </a:r>
            <a:r>
              <a:rPr lang="ja-JP" altLang="ja-JP" dirty="0"/>
              <a:t>をクリック</a:t>
            </a:r>
            <a:r>
              <a:rPr lang="ja-JP" altLang="en-US" dirty="0"/>
              <a:t>します</a:t>
            </a:r>
            <a:endParaRPr lang="en-US" altLang="ja-JP" dirty="0"/>
          </a:p>
          <a:p>
            <a:pPr marL="448193" indent="-448193">
              <a:lnSpc>
                <a:spcPct val="90000"/>
              </a:lnSpc>
              <a:spcAft>
                <a:spcPts val="588"/>
              </a:spcAft>
              <a:buFont typeface="+mj-ea"/>
              <a:buAutoNum type="circleNumDbPlain"/>
            </a:pPr>
            <a:r>
              <a:rPr lang="ja-JP" altLang="en-US" dirty="0"/>
              <a:t>検索</a:t>
            </a:r>
            <a:r>
              <a:rPr lang="en-US" altLang="ja-JP" dirty="0"/>
              <a:t>BOX</a:t>
            </a:r>
            <a:r>
              <a:rPr lang="ja-JP" altLang="en-US" dirty="0"/>
              <a:t>に“</a:t>
            </a:r>
            <a:r>
              <a:rPr lang="en-US" altLang="ja-JP" dirty="0" err="1"/>
              <a:t>Powreshell</a:t>
            </a:r>
            <a:r>
              <a:rPr lang="ja-JP" altLang="en-US" dirty="0"/>
              <a:t>”と入力し検索すると“</a:t>
            </a:r>
            <a:r>
              <a:rPr lang="en-US" altLang="ja-JP" dirty="0"/>
              <a:t>PowerShell-API-</a:t>
            </a:r>
            <a:r>
              <a:rPr lang="en-US" altLang="ja-JP" dirty="0" err="1"/>
              <a:t>AzureApp</a:t>
            </a:r>
            <a:r>
              <a:rPr lang="en-US" altLang="ja-JP" dirty="0"/>
              <a:t>”</a:t>
            </a:r>
            <a:r>
              <a:rPr lang="ja-JP" altLang="en-US" dirty="0"/>
              <a:t>が表示されます</a:t>
            </a:r>
            <a:endParaRPr lang="en-US" altLang="ja-JP" dirty="0"/>
          </a:p>
          <a:p>
            <a:pPr lvl="1">
              <a:lnSpc>
                <a:spcPct val="90000"/>
              </a:lnSpc>
              <a:spcAft>
                <a:spcPts val="588"/>
              </a:spcAft>
            </a:pPr>
            <a:endParaRPr lang="en-US" altLang="ja-JP" sz="1765" dirty="0">
              <a:gradFill>
                <a:gsLst>
                  <a:gs pos="2917">
                    <a:schemeClr val="tx1"/>
                  </a:gs>
                  <a:gs pos="30000">
                    <a:schemeClr val="tx1"/>
                  </a:gs>
                </a:gsLst>
                <a:lin ang="5400000" scaled="0"/>
              </a:gradFill>
            </a:endParaRPr>
          </a:p>
        </p:txBody>
      </p:sp>
      <p:sp>
        <p:nvSpPr>
          <p:cNvPr id="7" name="四角形: 角を丸くする 6">
            <a:extLst>
              <a:ext uri="{FF2B5EF4-FFF2-40B4-BE49-F238E27FC236}">
                <a16:creationId xmlns:a16="http://schemas.microsoft.com/office/drawing/2014/main" id="{0AE856F6-A8B2-4356-82B2-50CBF8279D22}"/>
              </a:ext>
            </a:extLst>
          </p:cNvPr>
          <p:cNvSpPr/>
          <p:nvPr/>
        </p:nvSpPr>
        <p:spPr>
          <a:xfrm>
            <a:off x="5410899" y="5092117"/>
            <a:ext cx="1342239"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3">
            <a:extLst>
              <a:ext uri="{FF2B5EF4-FFF2-40B4-BE49-F238E27FC236}">
                <a16:creationId xmlns:a16="http://schemas.microsoft.com/office/drawing/2014/main" id="{F2BD2FE1-6284-483B-A3F1-43BCF24BFC7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28639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8965244"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２．</a:t>
            </a:r>
            <a:r>
              <a:rPr lang="en-US" altLang="ja-JP" sz="3529" dirty="0">
                <a:solidFill>
                  <a:schemeClr val="tx2"/>
                </a:solidFill>
              </a:rPr>
              <a:t>Azure</a:t>
            </a:r>
            <a:r>
              <a:rPr lang="ja-JP" altLang="en-US" sz="3529" dirty="0">
                <a:solidFill>
                  <a:schemeClr val="tx2"/>
                </a:solidFill>
              </a:rPr>
              <a:t>アプリケーション</a:t>
            </a:r>
            <a:r>
              <a:rPr lang="en-US" altLang="ja-JP" sz="3529" dirty="0">
                <a:solidFill>
                  <a:schemeClr val="tx2"/>
                </a:solidFill>
              </a:rPr>
              <a:t>ID</a:t>
            </a:r>
            <a:r>
              <a:rPr lang="ja-JP" altLang="en-US" sz="3529" dirty="0">
                <a:solidFill>
                  <a:schemeClr val="tx2"/>
                </a:solidFill>
              </a:rPr>
              <a:t>の確認</a:t>
            </a:r>
          </a:p>
        </p:txBody>
      </p:sp>
      <p:sp>
        <p:nvSpPr>
          <p:cNvPr id="2" name="テキスト ボックス 1">
            <a:extLst>
              <a:ext uri="{FF2B5EF4-FFF2-40B4-BE49-F238E27FC236}">
                <a16:creationId xmlns:a16="http://schemas.microsoft.com/office/drawing/2014/main" id="{DA6199FA-2A0F-4837-8275-D954ED4B610D}"/>
              </a:ext>
            </a:extLst>
          </p:cNvPr>
          <p:cNvSpPr txBox="1"/>
          <p:nvPr/>
        </p:nvSpPr>
        <p:spPr>
          <a:xfrm>
            <a:off x="448602" y="1099449"/>
            <a:ext cx="10588871" cy="1764805"/>
          </a:xfrm>
          <a:prstGeom prst="rect">
            <a:avLst/>
          </a:prstGeom>
          <a:noFill/>
        </p:spPr>
        <p:txBody>
          <a:bodyPr wrap="square" lIns="179285" tIns="143428" rIns="179285" bIns="143428" rtlCol="0">
            <a:spAutoFit/>
          </a:bodyPr>
          <a:lstStyle/>
          <a:p>
            <a:pPr marL="342900" indent="-342900">
              <a:lnSpc>
                <a:spcPct val="90000"/>
              </a:lnSpc>
              <a:spcAft>
                <a:spcPts val="588"/>
              </a:spcAft>
              <a:buFont typeface="+mj-ea"/>
              <a:buAutoNum type="circleNumDbPlain" startAt="4"/>
            </a:pPr>
            <a:r>
              <a:rPr lang="ja-JP" altLang="en-US" dirty="0"/>
              <a:t>“</a:t>
            </a:r>
            <a:r>
              <a:rPr lang="en-US" altLang="ja-JP" dirty="0"/>
              <a:t>PowerShell-API-</a:t>
            </a:r>
            <a:r>
              <a:rPr lang="en-US" altLang="ja-JP" dirty="0" err="1"/>
              <a:t>AzureApp</a:t>
            </a:r>
            <a:r>
              <a:rPr lang="en-US" altLang="ja-JP" dirty="0"/>
              <a:t>”</a:t>
            </a:r>
            <a:r>
              <a:rPr lang="ja-JP" altLang="en-US" dirty="0"/>
              <a:t>をクリックします。</a:t>
            </a:r>
            <a:endParaRPr lang="en-US" altLang="ja-JP" dirty="0"/>
          </a:p>
          <a:p>
            <a:pPr marL="342900" indent="-342900">
              <a:lnSpc>
                <a:spcPct val="90000"/>
              </a:lnSpc>
              <a:spcAft>
                <a:spcPts val="588"/>
              </a:spcAft>
              <a:buFont typeface="+mj-ea"/>
              <a:buAutoNum type="circleNumDbPlain" startAt="4"/>
            </a:pPr>
            <a:r>
              <a:rPr lang="ja-JP" altLang="en-US" dirty="0"/>
              <a:t>「プロパティ」をクリックします</a:t>
            </a:r>
            <a:endParaRPr lang="en-US" altLang="ja-JP" dirty="0"/>
          </a:p>
          <a:p>
            <a:pPr marL="342900" indent="-342900">
              <a:lnSpc>
                <a:spcPct val="90000"/>
              </a:lnSpc>
              <a:spcAft>
                <a:spcPts val="588"/>
              </a:spcAft>
              <a:buFont typeface="+mj-ea"/>
              <a:buAutoNum type="circleNumDbPlain" startAt="4"/>
            </a:pPr>
            <a:r>
              <a:rPr lang="ja-JP" altLang="en-US" dirty="0"/>
              <a:t>ユーザーのサインインが有効になっているのを確認し、「アプリケーション</a:t>
            </a:r>
            <a:r>
              <a:rPr lang="en-US" altLang="ja-JP" dirty="0"/>
              <a:t>ID</a:t>
            </a:r>
            <a:r>
              <a:rPr lang="ja-JP" altLang="en-US" dirty="0"/>
              <a:t>」を確認し</a:t>
            </a:r>
            <a:br>
              <a:rPr lang="en-US" altLang="ja-JP" dirty="0"/>
            </a:br>
            <a:r>
              <a:rPr lang="en-US" altLang="ja-JP" dirty="0"/>
              <a:t>Step1</a:t>
            </a:r>
            <a:r>
              <a:rPr lang="ja-JP" altLang="en-US" dirty="0"/>
              <a:t>で控えたものと同じか再確認しておきます。</a:t>
            </a:r>
            <a:endParaRPr lang="en-US" altLang="ja-JP" dirty="0"/>
          </a:p>
          <a:p>
            <a:pPr lvl="1">
              <a:lnSpc>
                <a:spcPct val="90000"/>
              </a:lnSpc>
              <a:spcAft>
                <a:spcPts val="588"/>
              </a:spcAft>
            </a:pPr>
            <a:endParaRPr lang="en-US" altLang="ja-JP" sz="1765" dirty="0">
              <a:gradFill>
                <a:gsLst>
                  <a:gs pos="2917">
                    <a:schemeClr val="tx1"/>
                  </a:gs>
                  <a:gs pos="30000">
                    <a:schemeClr val="tx1"/>
                  </a:gs>
                </a:gsLst>
                <a:lin ang="5400000" scaled="0"/>
              </a:gradFill>
            </a:endParaRPr>
          </a:p>
        </p:txBody>
      </p:sp>
      <p:pic>
        <p:nvPicPr>
          <p:cNvPr id="6" name="図 5">
            <a:extLst>
              <a:ext uri="{FF2B5EF4-FFF2-40B4-BE49-F238E27FC236}">
                <a16:creationId xmlns:a16="http://schemas.microsoft.com/office/drawing/2014/main" id="{A84AE6FF-2776-45AA-AD0F-2FB806B29F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12100" y="2499919"/>
            <a:ext cx="4827224" cy="4038134"/>
          </a:xfrm>
          <a:prstGeom prst="rect">
            <a:avLst/>
          </a:prstGeom>
        </p:spPr>
      </p:pic>
      <p:sp>
        <p:nvSpPr>
          <p:cNvPr id="3" name="四角形: 角を丸くする 2">
            <a:extLst>
              <a:ext uri="{FF2B5EF4-FFF2-40B4-BE49-F238E27FC236}">
                <a16:creationId xmlns:a16="http://schemas.microsoft.com/office/drawing/2014/main" id="{DA3219F0-0BF5-4A54-9C73-7103C044C17B}"/>
              </a:ext>
            </a:extLst>
          </p:cNvPr>
          <p:cNvSpPr/>
          <p:nvPr/>
        </p:nvSpPr>
        <p:spPr>
          <a:xfrm>
            <a:off x="5712903" y="4790114"/>
            <a:ext cx="2843868" cy="2516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スライド番号プレースホルダー 3">
            <a:extLst>
              <a:ext uri="{FF2B5EF4-FFF2-40B4-BE49-F238E27FC236}">
                <a16:creationId xmlns:a16="http://schemas.microsoft.com/office/drawing/2014/main" id="{FC07AFC7-7188-4B98-9A49-99E3BF0324A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8826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790948"/>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ja-JP" altLang="en-US" b="1" dirty="0">
                <a:gradFill>
                  <a:gsLst>
                    <a:gs pos="2917">
                      <a:schemeClr val="tx1"/>
                    </a:gs>
                    <a:gs pos="30000">
                      <a:schemeClr val="tx1"/>
                    </a:gs>
                  </a:gsLst>
                  <a:lin ang="5400000" scaled="0"/>
                </a:gradFill>
              </a:rPr>
              <a:t>まず以下の手順で</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Execution</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Policy</a:t>
            </a:r>
            <a:r>
              <a:rPr lang="ja-JP" altLang="en-US" b="1" dirty="0">
                <a:gradFill>
                  <a:gsLst>
                    <a:gs pos="2917">
                      <a:schemeClr val="tx1"/>
                    </a:gs>
                    <a:gs pos="30000">
                      <a:schemeClr val="tx1"/>
                    </a:gs>
                  </a:gsLst>
                  <a:lin ang="5400000" scaled="0"/>
                </a:gradFill>
              </a:rPr>
              <a:t>を変更します。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既に変更済みの場合は次のステップへ。</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07869" y="2020121"/>
            <a:ext cx="10588871" cy="1173716"/>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以下のコマンドを実行します　（確認画面では「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endParaRPr lang="en-US" altLang="ja-JP" sz="1765" dirty="0">
              <a:gradFill>
                <a:gsLst>
                  <a:gs pos="2917">
                    <a:schemeClr val="tx1"/>
                  </a:gs>
                  <a:gs pos="30000">
                    <a:schemeClr val="tx1"/>
                  </a:gs>
                </a:gsLst>
                <a:lin ang="5400000" scaled="0"/>
              </a:gradFill>
            </a:endParaRPr>
          </a:p>
          <a:p>
            <a:pPr>
              <a:lnSpc>
                <a:spcPct val="90000"/>
              </a:lnSpc>
              <a:spcAft>
                <a:spcPts val="588"/>
              </a:spcAft>
            </a:pP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r>
              <a:rPr lang="en-US" altLang="ja-JP" sz="1765" dirty="0">
                <a:solidFill>
                  <a:schemeClr val="bg1"/>
                </a:solidFill>
                <a:highlight>
                  <a:srgbClr val="00188F"/>
                </a:highlight>
              </a:rPr>
              <a:t>PS C:\windows\system32&gt; Set-</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ExecutionPolicy</a:t>
            </a:r>
            <a:r>
              <a:rPr lang="en-US" altLang="ja-JP" sz="1765" dirty="0">
                <a:solidFill>
                  <a:schemeClr val="bg1"/>
                </a:solidFill>
                <a:highlight>
                  <a:srgbClr val="00188F"/>
                </a:highlight>
              </a:rPr>
              <a:t> </a:t>
            </a:r>
            <a:r>
              <a:rPr lang="en-US" altLang="ja-JP" sz="1765" dirty="0" err="1">
                <a:solidFill>
                  <a:schemeClr val="bg1"/>
                </a:solidFill>
                <a:highlight>
                  <a:srgbClr val="00188F"/>
                </a:highlight>
              </a:rPr>
              <a:t>RemoteSigned</a:t>
            </a:r>
            <a:endParaRPr lang="en-US" altLang="ja-JP" sz="1765" dirty="0">
              <a:solidFill>
                <a:schemeClr val="bg1"/>
              </a:solidFill>
              <a:highlight>
                <a:srgbClr val="00188F"/>
              </a:highlight>
            </a:endParaRPr>
          </a:p>
        </p:txBody>
      </p:sp>
      <p:pic>
        <p:nvPicPr>
          <p:cNvPr id="3" name="図 2">
            <a:extLst>
              <a:ext uri="{FF2B5EF4-FFF2-40B4-BE49-F238E27FC236}">
                <a16:creationId xmlns:a16="http://schemas.microsoft.com/office/drawing/2014/main" id="{D325561C-9987-4A6D-A00B-4B264339D7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1668" y="3299252"/>
            <a:ext cx="7790219" cy="3006008"/>
          </a:xfrm>
          <a:prstGeom prst="rect">
            <a:avLst/>
          </a:prstGeom>
          <a:ln>
            <a:solidFill>
              <a:schemeClr val="accent3"/>
            </a:solidFill>
          </a:ln>
        </p:spPr>
      </p:pic>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2451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85641"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939568" y="847779"/>
            <a:ext cx="10175846" cy="153884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FF0000"/>
                </a:solidFill>
              </a:rPr>
              <a:t>必須の作業です！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Team</a:t>
            </a:r>
            <a:r>
              <a:rPr lang="ja-JP" altLang="en-US" dirty="0">
                <a:gradFill>
                  <a:gsLst>
                    <a:gs pos="2917">
                      <a:schemeClr val="tx1"/>
                    </a:gs>
                    <a:gs pos="30000">
                      <a:schemeClr val="tx1"/>
                    </a:gs>
                  </a:gsLst>
                  <a:lin ang="5400000" scaled="0"/>
                </a:gradFill>
              </a:rPr>
              <a:t>メンバ情報を出力する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a:t>
            </a:r>
            <a:r>
              <a:rPr lang="en-US" altLang="ja-JP" dirty="0">
                <a:gradFill>
                  <a:gsLst>
                    <a:gs pos="2917">
                      <a:schemeClr val="tx1"/>
                    </a:gs>
                    <a:gs pos="30000">
                      <a:schemeClr val="tx1"/>
                    </a:gs>
                  </a:gsLst>
                  <a:lin ang="5400000" scaled="0"/>
                </a:gradFill>
              </a:rPr>
              <a:t>Graph</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API</a:t>
            </a:r>
            <a:r>
              <a:rPr lang="ja-JP" altLang="en-US" dirty="0">
                <a:gradFill>
                  <a:gsLst>
                    <a:gs pos="2917">
                      <a:schemeClr val="tx1"/>
                    </a:gs>
                    <a:gs pos="30000">
                      <a:schemeClr val="tx1"/>
                    </a:gs>
                  </a:gsLst>
                  <a:lin ang="5400000" scaled="0"/>
                </a:gradFill>
              </a:rPr>
              <a:t>ではなく</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機能を利用）を利用するため</a:t>
            </a:r>
            <a:r>
              <a:rPr lang="en-US" altLang="ja-JP" dirty="0">
                <a:gradFill>
                  <a:gsLst>
                    <a:gs pos="2917">
                      <a:schemeClr val="tx1"/>
                    </a:gs>
                    <a:gs pos="30000">
                      <a:schemeClr val="tx1"/>
                    </a:gs>
                  </a:gsLst>
                  <a:lin ang="5400000" scaled="0"/>
                </a:gradFill>
              </a:rPr>
              <a:t>Microsoft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Teams</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モジュールを</a:t>
            </a:r>
            <a:r>
              <a:rPr lang="en-US" altLang="ja-JP" dirty="0">
                <a:gradFill>
                  <a:gsLst>
                    <a:gs pos="2917">
                      <a:schemeClr val="tx1"/>
                    </a:gs>
                    <a:gs pos="30000">
                      <a:schemeClr val="tx1"/>
                    </a:gs>
                  </a:gsLst>
                  <a:lin ang="5400000" scaled="0"/>
                </a:gradFill>
              </a:rPr>
              <a:t>Install</a:t>
            </a:r>
            <a:r>
              <a:rPr lang="ja-JP" altLang="en-US" dirty="0">
                <a:gradFill>
                  <a:gsLst>
                    <a:gs pos="2917">
                      <a:schemeClr val="tx1"/>
                    </a:gs>
                    <a:gs pos="30000">
                      <a:schemeClr val="tx1"/>
                    </a:gs>
                  </a:gsLst>
                  <a:lin ang="5400000" scaled="0"/>
                </a:gradFill>
              </a:rPr>
              <a:t>しておきます。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a:t>
            </a:r>
            <a:r>
              <a:rPr lang="en-US" altLang="ja-JP" dirty="0">
                <a:solidFill>
                  <a:srgbClr val="FF0000"/>
                </a:solidFill>
              </a:rPr>
              <a:t>Exchange</a:t>
            </a:r>
            <a:r>
              <a:rPr lang="ja-JP" altLang="en-US" dirty="0">
                <a:solidFill>
                  <a:srgbClr val="FF0000"/>
                </a:solidFill>
              </a:rPr>
              <a:t> </a:t>
            </a:r>
            <a:r>
              <a:rPr lang="en-US" altLang="ja-JP" dirty="0">
                <a:solidFill>
                  <a:srgbClr val="FF0000"/>
                </a:solidFill>
              </a:rPr>
              <a:t>Online</a:t>
            </a:r>
            <a:r>
              <a:rPr lang="ja-JP" altLang="en-US" dirty="0" err="1">
                <a:solidFill>
                  <a:srgbClr val="FF0000"/>
                </a:solidFill>
              </a:rPr>
              <a:t>への</a:t>
            </a:r>
            <a:r>
              <a:rPr lang="ja-JP" altLang="en-US" dirty="0">
                <a:solidFill>
                  <a:srgbClr val="FF0000"/>
                </a:solidFill>
              </a:rPr>
              <a:t>接続も必要になるため事前に確認</a:t>
            </a:r>
            <a:r>
              <a:rPr lang="ja-JP" altLang="en-US" dirty="0">
                <a:gradFill>
                  <a:gsLst>
                    <a:gs pos="2917">
                      <a:schemeClr val="tx1"/>
                    </a:gs>
                    <a:gs pos="30000">
                      <a:schemeClr val="tx1"/>
                    </a:gs>
                  </a:gsLst>
                  <a:lin ang="5400000" scaled="0"/>
                </a:gradFill>
              </a:rPr>
              <a:t>しておきます。</a:t>
            </a:r>
            <a:endParaRPr lang="en-US" altLang="ja-JP" dirty="0">
              <a:gradFill>
                <a:gsLst>
                  <a:gs pos="2917">
                    <a:schemeClr val="tx1"/>
                  </a:gs>
                  <a:gs pos="30000">
                    <a:schemeClr val="tx1"/>
                  </a:gs>
                </a:gsLst>
                <a:lin ang="5400000" scaled="0"/>
              </a:gradFill>
            </a:endParaRPr>
          </a:p>
        </p:txBody>
      </p:sp>
      <p:sp>
        <p:nvSpPr>
          <p:cNvPr id="6" name="テキスト ボックス 5">
            <a:extLst>
              <a:ext uri="{FF2B5EF4-FFF2-40B4-BE49-F238E27FC236}">
                <a16:creationId xmlns:a16="http://schemas.microsoft.com/office/drawing/2014/main" id="{C95F7849-F9DF-4C13-8ED5-9787B2040608}"/>
              </a:ext>
            </a:extLst>
          </p:cNvPr>
          <p:cNvSpPr txBox="1"/>
          <p:nvPr/>
        </p:nvSpPr>
        <p:spPr>
          <a:xfrm>
            <a:off x="516258" y="2447959"/>
            <a:ext cx="10588871" cy="134699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を管理者モードで起動します。（</a:t>
            </a:r>
            <a:r>
              <a:rPr lang="en-US" altLang="ja-JP" sz="1765" dirty="0">
                <a:solidFill>
                  <a:srgbClr val="FF0000"/>
                </a:solidFill>
              </a:rPr>
              <a:t>64bit PowerShell</a:t>
            </a:r>
            <a:r>
              <a:rPr lang="ja-JP" altLang="en-US" sz="1765" dirty="0">
                <a:solidFill>
                  <a:srgbClr val="FF0000"/>
                </a:solidFill>
              </a:rPr>
              <a:t>で実行してください</a:t>
            </a:r>
            <a:r>
              <a:rPr lang="ja-JP" altLang="en-US" sz="1765" dirty="0">
                <a:gradFill>
                  <a:gsLst>
                    <a:gs pos="2917">
                      <a:schemeClr val="tx1"/>
                    </a:gs>
                    <a:gs pos="30000">
                      <a:schemeClr val="tx1"/>
                    </a:gs>
                  </a:gsLst>
                  <a:lin ang="5400000" scaled="0"/>
                </a:gradFill>
              </a:rPr>
              <a:t>）</a:t>
            </a:r>
            <a:endParaRPr lang="en-US" altLang="ja-JP" sz="1765"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ja-JP" altLang="en-US" sz="1765" dirty="0">
                <a:gradFill>
                  <a:gsLst>
                    <a:gs pos="2917">
                      <a:schemeClr val="tx1"/>
                    </a:gs>
                    <a:gs pos="30000">
                      <a:schemeClr val="tx1"/>
                    </a:gs>
                  </a:gsLst>
                  <a:lin ang="5400000" scaled="0"/>
                </a:gradFill>
              </a:rPr>
              <a:t>次のコマンドを実行します。（確認画面では「</a:t>
            </a:r>
            <a:r>
              <a:rPr lang="en-US" altLang="ja-JP" sz="1765" dirty="0">
                <a:gradFill>
                  <a:gsLst>
                    <a:gs pos="2917">
                      <a:schemeClr val="tx1"/>
                    </a:gs>
                    <a:gs pos="30000">
                      <a:schemeClr val="tx1"/>
                    </a:gs>
                  </a:gsLst>
                  <a:lin ang="5400000" scaled="0"/>
                </a:gradFill>
              </a:rPr>
              <a:t>Y</a:t>
            </a:r>
            <a:r>
              <a:rPr lang="ja-JP" altLang="en-US" sz="1765" dirty="0">
                <a:gradFill>
                  <a:gsLst>
                    <a:gs pos="2917">
                      <a:schemeClr val="tx1"/>
                    </a:gs>
                    <a:gs pos="30000">
                      <a:schemeClr val="tx1"/>
                    </a:gs>
                  </a:gsLst>
                  <a:lin ang="5400000" scaled="0"/>
                </a:gradFill>
              </a:rPr>
              <a:t>」をタイプしてエンターキーを押下します）</a:t>
            </a:r>
            <a:r>
              <a:rPr lang="en-US" altLang="ja-JP" sz="1765" dirty="0">
                <a:gradFill>
                  <a:gsLst>
                    <a:gs pos="2917">
                      <a:schemeClr val="tx1"/>
                    </a:gs>
                    <a:gs pos="30000">
                      <a:schemeClr val="tx1"/>
                    </a:gs>
                  </a:gsLst>
                  <a:lin ang="5400000" scaled="0"/>
                </a:gradFill>
              </a:rPr>
              <a:t>	</a:t>
            </a:r>
            <a:r>
              <a:rPr lang="ja-JP" altLang="en-US" sz="1765" dirty="0">
                <a:gradFill>
                  <a:gsLst>
                    <a:gs pos="2917">
                      <a:schemeClr val="tx1"/>
                    </a:gs>
                    <a:gs pos="30000">
                      <a:schemeClr val="tx1"/>
                    </a:gs>
                  </a:gsLst>
                  <a:lin ang="5400000" scaled="0"/>
                </a:gradFill>
              </a:rPr>
              <a:t>　　</a:t>
            </a:r>
            <a:br>
              <a:rPr lang="en-US" altLang="ja-JP" sz="1765" dirty="0">
                <a:gradFill>
                  <a:gsLst>
                    <a:gs pos="2917">
                      <a:schemeClr val="tx1"/>
                    </a:gs>
                    <a:gs pos="30000">
                      <a:schemeClr val="tx1"/>
                    </a:gs>
                  </a:gsLst>
                  <a:lin ang="5400000" scaled="0"/>
                </a:gradFill>
              </a:rPr>
            </a:br>
            <a:br>
              <a:rPr lang="en-US" altLang="ja-JP" sz="1765" dirty="0">
                <a:gradFill>
                  <a:gsLst>
                    <a:gs pos="2917">
                      <a:schemeClr val="tx1"/>
                    </a:gs>
                    <a:gs pos="30000">
                      <a:schemeClr val="tx1"/>
                    </a:gs>
                  </a:gsLst>
                  <a:lin ang="5400000" scaled="0"/>
                </a:gradFill>
              </a:rPr>
            </a:br>
            <a:r>
              <a:rPr lang="en-US" altLang="ja-JP" sz="1765" dirty="0">
                <a:solidFill>
                  <a:srgbClr val="0070C0"/>
                </a:solidFill>
              </a:rPr>
              <a:t>install-module </a:t>
            </a:r>
            <a:r>
              <a:rPr lang="en-US" altLang="ja-JP" sz="1765" dirty="0" err="1">
                <a:solidFill>
                  <a:srgbClr val="0070C0"/>
                </a:solidFill>
              </a:rPr>
              <a:t>MicrosoftTeams</a:t>
            </a:r>
            <a:endParaRPr lang="en-US" altLang="ja-JP" sz="1765" dirty="0">
              <a:solidFill>
                <a:srgbClr val="0070C0"/>
              </a:solidFill>
              <a:highlight>
                <a:srgbClr val="00188F"/>
              </a:highlight>
            </a:endParaRPr>
          </a:p>
        </p:txBody>
      </p:sp>
      <p:sp>
        <p:nvSpPr>
          <p:cNvPr id="7" name="スライド番号プレースホルダー 3">
            <a:extLst>
              <a:ext uri="{FF2B5EF4-FFF2-40B4-BE49-F238E27FC236}">
                <a16:creationId xmlns:a16="http://schemas.microsoft.com/office/drawing/2014/main" id="{281DB793-0E64-4281-AD8C-3B11C0DF2B7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B9F9617-07C2-43D5-9308-814DE0FC6D6F}"/>
              </a:ext>
            </a:extLst>
          </p:cNvPr>
          <p:cNvPicPr>
            <a:picLocks noChangeAspect="1"/>
          </p:cNvPicPr>
          <p:nvPr/>
        </p:nvPicPr>
        <p:blipFill>
          <a:blip r:embed="rId2"/>
          <a:stretch>
            <a:fillRect/>
          </a:stretch>
        </p:blipFill>
        <p:spPr>
          <a:xfrm>
            <a:off x="5035448" y="3299906"/>
            <a:ext cx="4586725" cy="2190773"/>
          </a:xfrm>
          <a:prstGeom prst="rect">
            <a:avLst/>
          </a:prstGeom>
        </p:spPr>
      </p:pic>
      <p:sp>
        <p:nvSpPr>
          <p:cNvPr id="8" name="テキスト ボックス 7">
            <a:extLst>
              <a:ext uri="{FF2B5EF4-FFF2-40B4-BE49-F238E27FC236}">
                <a16:creationId xmlns:a16="http://schemas.microsoft.com/office/drawing/2014/main" id="{1CB9AB63-612C-4E49-8FD6-B416C4045803}"/>
              </a:ext>
            </a:extLst>
          </p:cNvPr>
          <p:cNvSpPr txBox="1"/>
          <p:nvPr/>
        </p:nvSpPr>
        <p:spPr>
          <a:xfrm>
            <a:off x="433766" y="5494561"/>
            <a:ext cx="10588871" cy="923998"/>
          </a:xfrm>
          <a:prstGeom prst="rect">
            <a:avLst/>
          </a:prstGeom>
          <a:noFill/>
        </p:spPr>
        <p:txBody>
          <a:bodyPr wrap="square" lIns="179285" tIns="143428" rIns="179285" bIns="143428" rtlCol="0">
            <a:spAutoFit/>
          </a:bodyPr>
          <a:lstStyle/>
          <a:p>
            <a:pPr>
              <a:lnSpc>
                <a:spcPct val="90000"/>
              </a:lnSpc>
              <a:spcAft>
                <a:spcPts val="588"/>
              </a:spcAft>
            </a:pPr>
            <a:r>
              <a:rPr lang="ja-JP" altLang="en-US" sz="1765" dirty="0">
                <a:gradFill>
                  <a:gsLst>
                    <a:gs pos="2917">
                      <a:schemeClr val="tx1"/>
                    </a:gs>
                    <a:gs pos="30000">
                      <a:schemeClr val="tx1"/>
                    </a:gs>
                  </a:gsLst>
                  <a:lin ang="5400000" scaled="0"/>
                </a:gradFill>
              </a:rPr>
              <a:t>３．（推奨）</a:t>
            </a:r>
            <a:r>
              <a:rPr lang="en-US" altLang="ja-JP" sz="1765" dirty="0">
                <a:gradFill>
                  <a:gsLst>
                    <a:gs pos="2917">
                      <a:schemeClr val="tx1"/>
                    </a:gs>
                    <a:gs pos="30000">
                      <a:schemeClr val="tx1"/>
                    </a:gs>
                  </a:gsLst>
                  <a:lin ang="5400000" scaled="0"/>
                </a:gradFill>
              </a:rPr>
              <a:t>Exchange</a:t>
            </a:r>
            <a:r>
              <a:rPr lang="ja-JP" altLang="en-US" sz="1765" dirty="0">
                <a:gradFill>
                  <a:gsLst>
                    <a:gs pos="2917">
                      <a:schemeClr val="tx1"/>
                    </a:gs>
                    <a:gs pos="30000">
                      <a:schemeClr val="tx1"/>
                    </a:gs>
                  </a:gsLst>
                  <a:lin ang="5400000" scaled="0"/>
                </a:gradFill>
              </a:rPr>
              <a:t> </a:t>
            </a:r>
            <a:r>
              <a:rPr lang="en-US" altLang="ja-JP" sz="1765" dirty="0">
                <a:gradFill>
                  <a:gsLst>
                    <a:gs pos="2917">
                      <a:schemeClr val="tx1"/>
                    </a:gs>
                    <a:gs pos="30000">
                      <a:schemeClr val="tx1"/>
                    </a:gs>
                  </a:gsLst>
                  <a:lin ang="5400000" scaled="0"/>
                </a:gradFill>
              </a:rPr>
              <a:t>Online</a:t>
            </a:r>
            <a:r>
              <a:rPr lang="ja-JP" altLang="en-US" sz="1765" dirty="0">
                <a:gradFill>
                  <a:gsLst>
                    <a:gs pos="2917">
                      <a:schemeClr val="tx1"/>
                    </a:gs>
                    <a:gs pos="30000">
                      <a:schemeClr val="tx1"/>
                    </a:gs>
                  </a:gsLst>
                  <a:lin ang="5400000" scaled="0"/>
                </a:gradFill>
              </a:rPr>
              <a:t>への</a:t>
            </a:r>
            <a:r>
              <a:rPr lang="en-US" altLang="ja-JP" sz="1765" dirty="0">
                <a:gradFill>
                  <a:gsLst>
                    <a:gs pos="2917">
                      <a:schemeClr val="tx1"/>
                    </a:gs>
                    <a:gs pos="30000">
                      <a:schemeClr val="tx1"/>
                    </a:gs>
                  </a:gsLst>
                  <a:lin ang="5400000" scaled="0"/>
                </a:gradFill>
              </a:rPr>
              <a:t>PowerShell</a:t>
            </a:r>
            <a:r>
              <a:rPr lang="ja-JP" altLang="en-US" sz="1765" dirty="0">
                <a:gradFill>
                  <a:gsLst>
                    <a:gs pos="2917">
                      <a:schemeClr val="tx1"/>
                    </a:gs>
                    <a:gs pos="30000">
                      <a:schemeClr val="tx1"/>
                    </a:gs>
                  </a:gsLst>
                  <a:lin ang="5400000" scaled="0"/>
                </a:gradFill>
              </a:rPr>
              <a:t>を事前に確認しておきます。</a:t>
            </a:r>
            <a:br>
              <a:rPr lang="en-US" altLang="ja-JP" sz="1765" dirty="0">
                <a:gradFill>
                  <a:gsLst>
                    <a:gs pos="2917">
                      <a:schemeClr val="tx1"/>
                    </a:gs>
                    <a:gs pos="30000">
                      <a:schemeClr val="tx1"/>
                    </a:gs>
                  </a:gsLst>
                  <a:lin ang="5400000" scaled="0"/>
                </a:gradFill>
              </a:rPr>
            </a:br>
            <a:r>
              <a:rPr lang="en-US" altLang="ja-JP" sz="1400" dirty="0">
                <a:gradFill>
                  <a:gsLst>
                    <a:gs pos="2917">
                      <a:schemeClr val="tx1"/>
                    </a:gs>
                    <a:gs pos="30000">
                      <a:schemeClr val="tx1"/>
                    </a:gs>
                  </a:gsLst>
                  <a:lin ang="5400000" scaled="0"/>
                </a:gradFill>
              </a:rPr>
              <a:t>https://docs.microsoft.com/ja-jp/powershell/exchange/exchange-online/connect-to-exchange-online-powershell/connect-to-exchange-online-powershell?view=exchange-ps#connect-to-exchange-online-powershell-1</a:t>
            </a:r>
            <a:endParaRPr lang="en-US" altLang="ja-JP" sz="1765" dirty="0">
              <a:solidFill>
                <a:srgbClr val="0070C0"/>
              </a:solidFill>
              <a:highlight>
                <a:srgbClr val="00188F"/>
              </a:highlight>
            </a:endParaRPr>
          </a:p>
        </p:txBody>
      </p:sp>
    </p:spTree>
    <p:extLst>
      <p:ext uri="{BB962C8B-B14F-4D97-AF65-F5344CB8AC3E}">
        <p14:creationId xmlns:p14="http://schemas.microsoft.com/office/powerpoint/2010/main" val="244895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8163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6" y="1099449"/>
            <a:ext cx="11465193" cy="4779733"/>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2"/>
            </a:pPr>
            <a:r>
              <a:rPr lang="en-US" altLang="ja-JP" b="1" dirty="0">
                <a:gradFill>
                  <a:gsLst>
                    <a:gs pos="2917">
                      <a:schemeClr val="tx1"/>
                    </a:gs>
                    <a:gs pos="30000">
                      <a:schemeClr val="tx1"/>
                    </a:gs>
                  </a:gsLst>
                  <a:lin ang="5400000" scaled="0"/>
                </a:gradFill>
              </a:rPr>
              <a:t>Graph</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API</a:t>
            </a:r>
            <a:r>
              <a:rPr lang="ja-JP" altLang="en-US" b="1" dirty="0">
                <a:gradFill>
                  <a:gsLst>
                    <a:gs pos="2917">
                      <a:schemeClr val="tx1"/>
                    </a:gs>
                    <a:gs pos="30000">
                      <a:schemeClr val="tx1"/>
                    </a:gs>
                  </a:gsLst>
                  <a:lin ang="5400000" scaled="0"/>
                </a:gradFill>
              </a:rPr>
              <a:t>から各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スクリプト一式を含む</a:t>
            </a:r>
            <a:br>
              <a:rPr lang="en-US" altLang="ja-JP" b="1" dirty="0">
                <a:gradFill>
                  <a:gsLst>
                    <a:gs pos="2917">
                      <a:schemeClr val="tx1"/>
                    </a:gs>
                    <a:gs pos="30000">
                      <a:schemeClr val="tx1"/>
                    </a:gs>
                  </a:gsLst>
                  <a:lin ang="5400000" scaled="0"/>
                </a:gradFill>
              </a:rPr>
            </a:br>
            <a:r>
              <a:rPr lang="en-US" altLang="ja-JP" b="1" dirty="0">
                <a:gradFill>
                  <a:gsLst>
                    <a:gs pos="2917">
                      <a:schemeClr val="tx1"/>
                    </a:gs>
                    <a:gs pos="30000">
                      <a:schemeClr val="tx1"/>
                    </a:gs>
                  </a:gsLst>
                  <a:lin ang="5400000" scaled="0"/>
                </a:gradFill>
              </a:rPr>
              <a:t>Script</a:t>
            </a:r>
            <a:r>
              <a:rPr lang="ja-JP" altLang="en-US" b="1" dirty="0">
                <a:gradFill>
                  <a:gsLst>
                    <a:gs pos="2917">
                      <a:schemeClr val="tx1"/>
                    </a:gs>
                    <a:gs pos="30000">
                      <a:schemeClr val="tx1"/>
                    </a:gs>
                  </a:gsLst>
                  <a:lin ang="5400000" scaled="0"/>
                </a:gradFill>
              </a:rPr>
              <a:t>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Scripts.zip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フォルダを</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内の任意のフォルダ、例：”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以外の任意のフォルダに保存した場合はバッチ処理ファイルを編集する必要があるため次ページを参照し、</a:t>
            </a:r>
            <a:r>
              <a:rPr lang="en-US" altLang="ja-JP" dirty="0" err="1">
                <a:gradFill>
                  <a:gsLst>
                    <a:gs pos="2917">
                      <a:schemeClr val="tx1"/>
                    </a:gs>
                    <a:gs pos="30000">
                      <a:schemeClr val="tx1"/>
                    </a:gs>
                  </a:gsLst>
                  <a:lin ang="5400000" scaled="0"/>
                </a:gradFill>
              </a:rPr>
              <a:t>PowerShyell</a:t>
            </a:r>
            <a:r>
              <a:rPr lang="ja-JP" altLang="en-US" dirty="0">
                <a:gradFill>
                  <a:gsLst>
                    <a:gs pos="2917">
                      <a:schemeClr val="tx1"/>
                    </a:gs>
                    <a:gs pos="30000">
                      <a:schemeClr val="tx1"/>
                    </a:gs>
                  </a:gsLst>
                  <a:lin ang="5400000" scaled="0"/>
                </a:gradFill>
              </a:rPr>
              <a:t>スクリプトファイルのファイルパスを変更してください。</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prstClr val="black"/>
                    </a:gs>
                    <a:gs pos="30000">
                      <a:prstClr val="black"/>
                    </a:gs>
                  </a:gsLst>
                  <a:lin ang="5400000" scaled="0"/>
                </a:gradFill>
              </a:rPr>
              <a:t>保存した</a:t>
            </a:r>
            <a:r>
              <a:rPr lang="ja-JP" altLang="en-US" u="sng" dirty="0">
                <a:gradFill>
                  <a:gsLst>
                    <a:gs pos="2917">
                      <a:prstClr val="black"/>
                    </a:gs>
                    <a:gs pos="30000">
                      <a:prstClr val="black"/>
                    </a:gs>
                  </a:gsLst>
                  <a:lin ang="5400000" scaled="0"/>
                </a:gradFill>
              </a:rPr>
              <a:t>各ファイル</a:t>
            </a:r>
            <a:r>
              <a:rPr lang="ja-JP" altLang="en-US" dirty="0">
                <a:gradFill>
                  <a:gsLst>
                    <a:gs pos="2917">
                      <a:prstClr val="black"/>
                    </a:gs>
                    <a:gs pos="30000">
                      <a:prstClr val="black"/>
                    </a:gs>
                  </a:gsLst>
                  <a:lin ang="5400000" scaled="0"/>
                </a:gradFill>
              </a:rPr>
              <a:t>を右クリックし「プロパティ」をクリックします。</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プロパティ画面にて</a:t>
            </a:r>
            <a:r>
              <a:rPr lang="en-US" altLang="ja-JP" dirty="0">
                <a:gradFill>
                  <a:gsLst>
                    <a:gs pos="2917">
                      <a:prstClr val="black"/>
                    </a:gs>
                    <a:gs pos="30000">
                      <a:prstClr val="black"/>
                    </a:gs>
                  </a:gsLst>
                  <a:lin ang="5400000" scaled="0"/>
                </a:gradFill>
              </a:rPr>
              <a:t>[</a:t>
            </a:r>
            <a:r>
              <a:rPr lang="ja-JP" altLang="en-US" dirty="0">
                <a:gradFill>
                  <a:gsLst>
                    <a:gs pos="2917">
                      <a:prstClr val="black"/>
                    </a:gs>
                    <a:gs pos="30000">
                      <a:prstClr val="black"/>
                    </a:gs>
                  </a:gsLst>
                  <a:lin ang="5400000" scaled="0"/>
                </a:gradFill>
              </a:rPr>
              <a:t>全般</a:t>
            </a:r>
            <a:r>
              <a:rPr lang="en-US" altLang="ja-JP" dirty="0">
                <a:gradFill>
                  <a:gsLst>
                    <a:gs pos="2917">
                      <a:prstClr val="black"/>
                    </a:gs>
                    <a:gs pos="30000">
                      <a:prstClr val="black"/>
                    </a:gs>
                  </a:gsLst>
                  <a:lin ang="5400000" scaled="0"/>
                </a:gradFill>
              </a:rPr>
              <a:t>] </a:t>
            </a:r>
            <a:r>
              <a:rPr lang="ja-JP" altLang="en-US" dirty="0">
                <a:gradFill>
                  <a:gsLst>
                    <a:gs pos="2917">
                      <a:prstClr val="black"/>
                    </a:gs>
                    <a:gs pos="30000">
                      <a:prstClr val="black"/>
                    </a:gs>
                  </a:gsLst>
                  <a:lin ang="5400000" scaled="0"/>
                </a:gradFill>
              </a:rPr>
              <a:t>タブの右下に「ブロックの解除」が</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表示されている場合にはチェックを入れ「</a:t>
            </a:r>
            <a:r>
              <a:rPr lang="en-US" altLang="ja-JP" dirty="0">
                <a:gradFill>
                  <a:gsLst>
                    <a:gs pos="2917">
                      <a:prstClr val="black"/>
                    </a:gs>
                    <a:gs pos="30000">
                      <a:prstClr val="black"/>
                    </a:gs>
                  </a:gsLst>
                  <a:lin ang="5400000" scaled="0"/>
                </a:gradFill>
              </a:rPr>
              <a:t>OK</a:t>
            </a:r>
            <a:r>
              <a:rPr lang="ja-JP" altLang="en-US" dirty="0">
                <a:gradFill>
                  <a:gsLst>
                    <a:gs pos="2917">
                      <a:prstClr val="black"/>
                    </a:gs>
                    <a:gs pos="30000">
                      <a:prstClr val="black"/>
                    </a:gs>
                  </a:gsLst>
                  <a:lin ang="5400000" scaled="0"/>
                </a:gradFill>
              </a:rPr>
              <a:t>」をクリックします</a:t>
            </a:r>
            <a:endParaRPr lang="en-US" altLang="ja-JP" dirty="0">
              <a:gradFill>
                <a:gsLst>
                  <a:gs pos="2917">
                    <a:schemeClr val="tx1"/>
                  </a:gs>
                  <a:gs pos="30000">
                    <a:schemeClr val="tx1"/>
                  </a:gs>
                </a:gsLst>
                <a:lin ang="5400000" scaled="0"/>
              </a:gradFill>
            </a:endParaRPr>
          </a:p>
        </p:txBody>
      </p:sp>
      <p:grpSp>
        <p:nvGrpSpPr>
          <p:cNvPr id="16" name="グループ化 15">
            <a:extLst>
              <a:ext uri="{FF2B5EF4-FFF2-40B4-BE49-F238E27FC236}">
                <a16:creationId xmlns:a16="http://schemas.microsoft.com/office/drawing/2014/main" id="{86C5D40E-47F5-4955-8A54-F2752063977A}"/>
              </a:ext>
            </a:extLst>
          </p:cNvPr>
          <p:cNvGrpSpPr/>
          <p:nvPr/>
        </p:nvGrpSpPr>
        <p:grpSpPr>
          <a:xfrm>
            <a:off x="8539992" y="5251508"/>
            <a:ext cx="3263318" cy="1325461"/>
            <a:chOff x="6261512" y="5251507"/>
            <a:chExt cx="3005308" cy="1258349"/>
          </a:xfrm>
        </p:grpSpPr>
        <p:pic>
          <p:nvPicPr>
            <p:cNvPr id="9" name="図 8">
              <a:extLst>
                <a:ext uri="{FF2B5EF4-FFF2-40B4-BE49-F238E27FC236}">
                  <a16:creationId xmlns:a16="http://schemas.microsoft.com/office/drawing/2014/main" id="{9FA03E7B-0785-4C6C-9C93-D41E32FFC7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61512" y="5251507"/>
              <a:ext cx="3005308" cy="1258349"/>
            </a:xfrm>
            <a:prstGeom prst="rect">
              <a:avLst/>
            </a:prstGeom>
          </p:spPr>
        </p:pic>
        <p:sp>
          <p:nvSpPr>
            <p:cNvPr id="7" name="四角形: 角を丸くする 6">
              <a:extLst>
                <a:ext uri="{FF2B5EF4-FFF2-40B4-BE49-F238E27FC236}">
                  <a16:creationId xmlns:a16="http://schemas.microsoft.com/office/drawing/2014/main" id="{22424537-9C9C-4B8B-BFE6-BAC148FAD8BB}"/>
                </a:ext>
              </a:extLst>
            </p:cNvPr>
            <p:cNvSpPr/>
            <p:nvPr/>
          </p:nvSpPr>
          <p:spPr>
            <a:xfrm>
              <a:off x="8363824" y="5570290"/>
              <a:ext cx="721453"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 name="グループ化 16">
            <a:extLst>
              <a:ext uri="{FF2B5EF4-FFF2-40B4-BE49-F238E27FC236}">
                <a16:creationId xmlns:a16="http://schemas.microsoft.com/office/drawing/2014/main" id="{92B36A6F-0F96-43B2-90F0-7A4AA8B9E30A}"/>
              </a:ext>
            </a:extLst>
          </p:cNvPr>
          <p:cNvGrpSpPr/>
          <p:nvPr/>
        </p:nvGrpSpPr>
        <p:grpSpPr>
          <a:xfrm>
            <a:off x="4925736" y="2508308"/>
            <a:ext cx="4033706" cy="2063693"/>
            <a:chOff x="5278074" y="2105638"/>
            <a:chExt cx="4360876" cy="2315360"/>
          </a:xfrm>
        </p:grpSpPr>
        <p:pic>
          <p:nvPicPr>
            <p:cNvPr id="11" name="図 10">
              <a:extLst>
                <a:ext uri="{FF2B5EF4-FFF2-40B4-BE49-F238E27FC236}">
                  <a16:creationId xmlns:a16="http://schemas.microsoft.com/office/drawing/2014/main" id="{0C2A8D41-C48E-4D1D-9611-AA9E1E6504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6114" y="2105638"/>
              <a:ext cx="4323015" cy="2313192"/>
            </a:xfrm>
            <a:prstGeom prst="rect">
              <a:avLst/>
            </a:prstGeom>
          </p:spPr>
        </p:pic>
        <p:sp>
          <p:nvSpPr>
            <p:cNvPr id="14" name="四角形: 角を丸くする 13">
              <a:extLst>
                <a:ext uri="{FF2B5EF4-FFF2-40B4-BE49-F238E27FC236}">
                  <a16:creationId xmlns:a16="http://schemas.microsoft.com/office/drawing/2014/main" id="{0205E9DA-6CE0-418D-9E75-44F9436ACF8E}"/>
                </a:ext>
              </a:extLst>
            </p:cNvPr>
            <p:cNvSpPr/>
            <p:nvPr/>
          </p:nvSpPr>
          <p:spPr>
            <a:xfrm>
              <a:off x="5278074" y="2283204"/>
              <a:ext cx="1324062" cy="29361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78AB0EE1-0670-412F-B333-4D8C528C783F}"/>
                </a:ext>
              </a:extLst>
            </p:cNvPr>
            <p:cNvSpPr/>
            <p:nvPr/>
          </p:nvSpPr>
          <p:spPr>
            <a:xfrm>
              <a:off x="6562988" y="2603384"/>
              <a:ext cx="3075962" cy="181761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2" name="スライド番号プレースホルダー 3">
            <a:extLst>
              <a:ext uri="{FF2B5EF4-FFF2-40B4-BE49-F238E27FC236}">
                <a16:creationId xmlns:a16="http://schemas.microsoft.com/office/drawing/2014/main" id="{6649780D-FD75-41AE-A795-4D196FBF355F}"/>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19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A90B9A37-B5C9-4BDB-B2B3-D593CE9212C4}"/>
              </a:ext>
            </a:extLst>
          </p:cNvPr>
          <p:cNvSpPr txBox="1"/>
          <p:nvPr/>
        </p:nvSpPr>
        <p:spPr>
          <a:xfrm>
            <a:off x="219733" y="6086149"/>
            <a:ext cx="6927687" cy="679572"/>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chemeClr val="tx1">
                    <a:lumMod val="50000"/>
                    <a:lumOff val="50000"/>
                  </a:schemeClr>
                </a:solidFill>
              </a:rPr>
              <a:t>本スクリプトは以下のサンプル</a:t>
            </a:r>
            <a:r>
              <a:rPr lang="en-US" altLang="ja-JP" sz="1400" dirty="0">
                <a:solidFill>
                  <a:schemeClr val="tx1">
                    <a:lumMod val="50000"/>
                    <a:lumOff val="50000"/>
                  </a:schemeClr>
                </a:solidFill>
              </a:rPr>
              <a:t>PS1</a:t>
            </a:r>
            <a:r>
              <a:rPr lang="ja-JP" altLang="en-US" sz="1400" dirty="0" err="1">
                <a:solidFill>
                  <a:schemeClr val="tx1">
                    <a:lumMod val="50000"/>
                    <a:lumOff val="50000"/>
                  </a:schemeClr>
                </a:solidFill>
              </a:rPr>
              <a:t>を修</a:t>
            </a:r>
            <a:r>
              <a:rPr lang="ja-JP" altLang="en-US" sz="1400" dirty="0">
                <a:solidFill>
                  <a:schemeClr val="tx1">
                    <a:lumMod val="50000"/>
                    <a:lumOff val="50000"/>
                  </a:schemeClr>
                </a:solidFill>
              </a:rPr>
              <a:t>正したものです。</a:t>
            </a:r>
            <a:br>
              <a:rPr lang="en-US" altLang="ja-JP" sz="1400" dirty="0">
                <a:solidFill>
                  <a:schemeClr val="tx1">
                    <a:lumMod val="50000"/>
                    <a:lumOff val="50000"/>
                  </a:schemeClr>
                </a:solidFill>
              </a:rPr>
            </a:br>
            <a:r>
              <a:rPr lang="en-US" altLang="ja-JP" sz="1400" dirty="0">
                <a:solidFill>
                  <a:schemeClr val="tx1">
                    <a:lumMod val="50000"/>
                    <a:lumOff val="50000"/>
                  </a:schemeClr>
                </a:solidFill>
              </a:rPr>
              <a:t>https://gallery.technet.microsoft.com/Get-O365UsageReports-954fb5a3</a:t>
            </a:r>
            <a:endParaRPr lang="ja-JP" altLang="en-US" dirty="0">
              <a:solidFill>
                <a:schemeClr val="tx1">
                  <a:lumMod val="50000"/>
                  <a:lumOff val="50000"/>
                </a:schemeClr>
              </a:solidFill>
            </a:endParaRPr>
          </a:p>
        </p:txBody>
      </p:sp>
      <p:sp>
        <p:nvSpPr>
          <p:cNvPr id="6" name="テキスト ボックス 5">
            <a:extLst>
              <a:ext uri="{FF2B5EF4-FFF2-40B4-BE49-F238E27FC236}">
                <a16:creationId xmlns:a16="http://schemas.microsoft.com/office/drawing/2014/main" id="{5DF2D655-3E49-424A-A80D-1B120AF95B88}"/>
              </a:ext>
            </a:extLst>
          </p:cNvPr>
          <p:cNvSpPr txBox="1"/>
          <p:nvPr/>
        </p:nvSpPr>
        <p:spPr>
          <a:xfrm>
            <a:off x="10187031" y="0"/>
            <a:ext cx="2004969" cy="400110"/>
          </a:xfrm>
          <a:prstGeom prst="rect">
            <a:avLst/>
          </a:prstGeom>
          <a:noFill/>
        </p:spPr>
        <p:txBody>
          <a:bodyPr wrap="square" rtlCol="0">
            <a:spAutoFit/>
          </a:bodyPr>
          <a:lstStyle/>
          <a:p>
            <a:r>
              <a:rPr lang="en-US" altLang="ja-JP" sz="1000" dirty="0">
                <a:solidFill>
                  <a:srgbClr val="FF0000"/>
                </a:solidFill>
              </a:rPr>
              <a:t>Nov 28</a:t>
            </a:r>
            <a:r>
              <a:rPr lang="en-US" altLang="ja-JP" sz="1000" baseline="30000" dirty="0">
                <a:solidFill>
                  <a:srgbClr val="FF0000"/>
                </a:solidFill>
              </a:rPr>
              <a:t>th</a:t>
            </a:r>
            <a:r>
              <a:rPr lang="en-US" altLang="ja-JP" sz="1000" dirty="0">
                <a:solidFill>
                  <a:srgbClr val="FF0000"/>
                </a:solidFill>
              </a:rPr>
              <a:t> 2018</a:t>
            </a:r>
            <a:r>
              <a:rPr lang="ja-JP" altLang="en-US" sz="1000" dirty="0">
                <a:solidFill>
                  <a:srgbClr val="FF0000"/>
                </a:solidFill>
              </a:rPr>
              <a:t>で</a:t>
            </a:r>
            <a:r>
              <a:rPr lang="en-US" altLang="ja-JP" sz="1000" dirty="0">
                <a:solidFill>
                  <a:srgbClr val="FF0000"/>
                </a:solidFill>
              </a:rPr>
              <a:t>Scripts.zip</a:t>
            </a:r>
            <a:r>
              <a:rPr lang="ja-JP" altLang="en-US" sz="1000" dirty="0">
                <a:solidFill>
                  <a:srgbClr val="FF0000"/>
                </a:solidFill>
              </a:rPr>
              <a:t>を</a:t>
            </a:r>
            <a:r>
              <a:rPr lang="en-US" altLang="ja-JP" sz="1000" dirty="0">
                <a:solidFill>
                  <a:srgbClr val="FF0000"/>
                </a:solidFill>
              </a:rPr>
              <a:t>Update.</a:t>
            </a:r>
            <a:endParaRPr kumimoji="1" lang="ja-JP" altLang="en-US" sz="1000" dirty="0">
              <a:solidFill>
                <a:srgbClr val="FF0000"/>
              </a:solidFill>
            </a:endParaRPr>
          </a:p>
        </p:txBody>
      </p:sp>
      <p:sp>
        <p:nvSpPr>
          <p:cNvPr id="18" name="テキスト ボックス 17">
            <a:extLst>
              <a:ext uri="{FF2B5EF4-FFF2-40B4-BE49-F238E27FC236}">
                <a16:creationId xmlns:a16="http://schemas.microsoft.com/office/drawing/2014/main" id="{79C4A7DD-1656-4995-9903-0CC933BFAF45}"/>
              </a:ext>
            </a:extLst>
          </p:cNvPr>
          <p:cNvSpPr txBox="1"/>
          <p:nvPr/>
        </p:nvSpPr>
        <p:spPr>
          <a:xfrm>
            <a:off x="10187031" y="479571"/>
            <a:ext cx="2004969" cy="861774"/>
          </a:xfrm>
          <a:prstGeom prst="rect">
            <a:avLst/>
          </a:prstGeom>
          <a:noFill/>
        </p:spPr>
        <p:txBody>
          <a:bodyPr wrap="square" rtlCol="0">
            <a:spAutoFit/>
          </a:bodyPr>
          <a:lstStyle/>
          <a:p>
            <a:r>
              <a:rPr lang="en-US" altLang="ja-JP" sz="1000" dirty="0">
                <a:solidFill>
                  <a:srgbClr val="FF0000"/>
                </a:solidFill>
              </a:rPr>
              <a:t>Feb</a:t>
            </a:r>
            <a:r>
              <a:rPr lang="ja-JP" altLang="en-US" sz="1000" dirty="0">
                <a:solidFill>
                  <a:srgbClr val="FF0000"/>
                </a:solidFill>
              </a:rPr>
              <a:t> </a:t>
            </a:r>
            <a:r>
              <a:rPr lang="en-US" altLang="ja-JP" sz="1000" dirty="0">
                <a:solidFill>
                  <a:srgbClr val="FF0000"/>
                </a:solidFill>
              </a:rPr>
              <a:t>28</a:t>
            </a:r>
            <a:r>
              <a:rPr lang="en-US" altLang="ja-JP" sz="1000" baseline="30000" dirty="0">
                <a:solidFill>
                  <a:srgbClr val="FF0000"/>
                </a:solidFill>
              </a:rPr>
              <a:t>th</a:t>
            </a:r>
            <a:r>
              <a:rPr lang="en-US" altLang="ja-JP" sz="1000" dirty="0">
                <a:solidFill>
                  <a:srgbClr val="FF0000"/>
                </a:solidFill>
              </a:rPr>
              <a:t> 2019</a:t>
            </a:r>
            <a:r>
              <a:rPr lang="ja-JP" altLang="en-US" sz="1000" dirty="0">
                <a:solidFill>
                  <a:srgbClr val="FF0000"/>
                </a:solidFill>
              </a:rPr>
              <a:t>で</a:t>
            </a:r>
            <a:r>
              <a:rPr lang="en-US" altLang="ja-JP" sz="1000" dirty="0">
                <a:solidFill>
                  <a:srgbClr val="FF0000"/>
                </a:solidFill>
              </a:rPr>
              <a:t>TLS1.2</a:t>
            </a:r>
            <a:br>
              <a:rPr lang="en-US" altLang="ja-JP" sz="1000" dirty="0">
                <a:solidFill>
                  <a:srgbClr val="FF0000"/>
                </a:solidFill>
              </a:rPr>
            </a:br>
            <a:r>
              <a:rPr lang="ja-JP" altLang="en-US" sz="1000" dirty="0">
                <a:solidFill>
                  <a:srgbClr val="FF0000"/>
                </a:solidFill>
              </a:rPr>
              <a:t>対応のため</a:t>
            </a:r>
            <a:r>
              <a:rPr lang="en-US" altLang="ja-JP" sz="1000" dirty="0">
                <a:solidFill>
                  <a:srgbClr val="FF0000"/>
                </a:solidFill>
              </a:rPr>
              <a:t>Scripts.zip</a:t>
            </a:r>
            <a:r>
              <a:rPr lang="ja-JP" altLang="en-US" sz="1000" dirty="0">
                <a:solidFill>
                  <a:srgbClr val="FF0000"/>
                </a:solidFill>
              </a:rPr>
              <a:t>を</a:t>
            </a:r>
            <a:r>
              <a:rPr lang="en-US" altLang="ja-JP" sz="1000" dirty="0">
                <a:solidFill>
                  <a:srgbClr val="FF0000"/>
                </a:solidFill>
              </a:rPr>
              <a:t>Update</a:t>
            </a:r>
          </a:p>
          <a:p>
            <a:endParaRPr kumimoji="1" lang="en-US" altLang="ja-JP" sz="1000" dirty="0">
              <a:solidFill>
                <a:srgbClr val="FF0000"/>
              </a:solidFill>
            </a:endParaRPr>
          </a:p>
          <a:p>
            <a:r>
              <a:rPr lang="en-US" altLang="ja-JP" sz="1000" dirty="0">
                <a:solidFill>
                  <a:srgbClr val="FF0000"/>
                </a:solidFill>
              </a:rPr>
              <a:t>Apr27th 2019, Identity Protection Scripts</a:t>
            </a:r>
            <a:r>
              <a:rPr lang="ja-JP" altLang="en-US" sz="1000" dirty="0">
                <a:solidFill>
                  <a:srgbClr val="FF0000"/>
                </a:solidFill>
              </a:rPr>
              <a:t>サポート</a:t>
            </a:r>
            <a:endParaRPr kumimoji="1" lang="ja-JP" altLang="en-US" sz="1000" dirty="0">
              <a:solidFill>
                <a:srgbClr val="FF0000"/>
              </a:solidFill>
            </a:endParaRPr>
          </a:p>
        </p:txBody>
      </p:sp>
      <p:graphicFrame>
        <p:nvGraphicFramePr>
          <p:cNvPr id="2" name="オブジェクト 1">
            <a:extLst>
              <a:ext uri="{FF2B5EF4-FFF2-40B4-BE49-F238E27FC236}">
                <a16:creationId xmlns:a16="http://schemas.microsoft.com/office/drawing/2014/main" id="{F19FA4F8-2A6B-408A-908F-A598AC8213F7}"/>
              </a:ext>
            </a:extLst>
          </p:cNvPr>
          <p:cNvGraphicFramePr>
            <a:graphicFrameLocks noChangeAspect="1"/>
          </p:cNvGraphicFramePr>
          <p:nvPr>
            <p:extLst>
              <p:ext uri="{D42A27DB-BD31-4B8C-83A1-F6EECF244321}">
                <p14:modId xmlns:p14="http://schemas.microsoft.com/office/powerpoint/2010/main" val="1289175396"/>
              </p:ext>
            </p:extLst>
          </p:nvPr>
        </p:nvGraphicFramePr>
        <p:xfrm>
          <a:off x="1743963" y="3008629"/>
          <a:ext cx="1754245" cy="1434128"/>
        </p:xfrm>
        <a:graphic>
          <a:graphicData uri="http://schemas.openxmlformats.org/presentationml/2006/ole">
            <mc:AlternateContent xmlns:mc="http://schemas.openxmlformats.org/markup-compatibility/2006">
              <mc:Choice xmlns:v="urn:schemas-microsoft-com:vml" Requires="v">
                <p:oleObj spid="_x0000_s1289" name="パッケージャー シェル オブジェクト" showAsIcon="1" r:id="rId5" imgW="652320" imgH="532800" progId="Package">
                  <p:embed/>
                </p:oleObj>
              </mc:Choice>
              <mc:Fallback>
                <p:oleObj name="パッケージャー シェル オブジェクト" showAsIcon="1" r:id="rId5" imgW="652320" imgH="532800" progId="Package">
                  <p:embed/>
                  <p:pic>
                    <p:nvPicPr>
                      <p:cNvPr id="0" name=""/>
                      <p:cNvPicPr/>
                      <p:nvPr/>
                    </p:nvPicPr>
                    <p:blipFill>
                      <a:blip r:embed="rId6"/>
                      <a:stretch>
                        <a:fillRect/>
                      </a:stretch>
                    </p:blipFill>
                    <p:spPr>
                      <a:xfrm>
                        <a:off x="1743963" y="3008629"/>
                        <a:ext cx="1754245" cy="1434128"/>
                      </a:xfrm>
                      <a:prstGeom prst="rect">
                        <a:avLst/>
                      </a:prstGeom>
                    </p:spPr>
                  </p:pic>
                </p:oleObj>
              </mc:Fallback>
            </mc:AlternateContent>
          </a:graphicData>
        </a:graphic>
      </p:graphicFrame>
    </p:spTree>
    <p:extLst>
      <p:ext uri="{BB962C8B-B14F-4D97-AF65-F5344CB8AC3E}">
        <p14:creationId xmlns:p14="http://schemas.microsoft.com/office/powerpoint/2010/main" val="1273957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本書の目的</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906011" y="1195208"/>
            <a:ext cx="10511406" cy="1122834"/>
          </a:xfrm>
          <a:prstGeom prst="rect">
            <a:avLst/>
          </a:prstGeom>
          <a:noFill/>
        </p:spPr>
        <p:txBody>
          <a:bodyPr wrap="square" lIns="179285" tIns="143428" rIns="179285" bIns="143428" rtlCol="0">
            <a:spAutoFit/>
          </a:bodyPr>
          <a:lstStyle/>
          <a:p>
            <a:pPr>
              <a:lnSpc>
                <a:spcPct val="90000"/>
              </a:lnSpc>
              <a:spcAft>
                <a:spcPts val="588"/>
              </a:spcAft>
            </a:pP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を利用した</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利用状況グラフを作成するための</a:t>
            </a:r>
            <a:r>
              <a:rPr lang="en-US" altLang="ja-JP" sz="2000" b="1" dirty="0">
                <a:gradFill>
                  <a:gsLst>
                    <a:gs pos="2917">
                      <a:schemeClr val="tx1"/>
                    </a:gs>
                    <a:gs pos="30000">
                      <a:schemeClr val="tx1"/>
                    </a:gs>
                  </a:gsLst>
                  <a:lin ang="5400000" scaled="0"/>
                </a:gradFill>
              </a:rPr>
              <a:t>Office365</a:t>
            </a:r>
            <a:r>
              <a:rPr lang="ja-JP" altLang="en-US" sz="2000" b="1" dirty="0">
                <a:gradFill>
                  <a:gsLst>
                    <a:gs pos="2917">
                      <a:schemeClr val="tx1"/>
                    </a:gs>
                    <a:gs pos="30000">
                      <a:schemeClr val="tx1"/>
                    </a:gs>
                  </a:gsLst>
                  <a:lin ang="5400000" scaled="0"/>
                </a:gradFill>
              </a:rPr>
              <a:t>および</a:t>
            </a:r>
            <a:r>
              <a:rPr lang="en-US" altLang="ja-JP" sz="2000" b="1" dirty="0">
                <a:gradFill>
                  <a:gsLst>
                    <a:gs pos="2917">
                      <a:schemeClr val="tx1"/>
                    </a:gs>
                    <a:gs pos="30000">
                      <a:schemeClr val="tx1"/>
                    </a:gs>
                  </a:gsLst>
                  <a:lin ang="5400000" scaled="0"/>
                </a:gradFill>
              </a:rPr>
              <a:t>Microsoft</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Teams</a:t>
            </a:r>
            <a:r>
              <a:rPr lang="ja-JP" altLang="en-US" sz="2000" b="1" dirty="0">
                <a:gradFill>
                  <a:gsLst>
                    <a:gs pos="2917">
                      <a:schemeClr val="tx1"/>
                    </a:gs>
                    <a:gs pos="30000">
                      <a:schemeClr val="tx1"/>
                    </a:gs>
                  </a:gsLst>
                  <a:lin ang="5400000" scaled="0"/>
                </a:gradFill>
              </a:rPr>
              <a:t>詳細データの取得方法について解説します。</a:t>
            </a:r>
            <a:br>
              <a:rPr lang="en-US" altLang="ja-JP" sz="2000" b="1" dirty="0">
                <a:gradFill>
                  <a:gsLst>
                    <a:gs pos="2917">
                      <a:schemeClr val="tx1"/>
                    </a:gs>
                    <a:gs pos="30000">
                      <a:schemeClr val="tx1"/>
                    </a:gs>
                  </a:gsLst>
                  <a:lin ang="5400000" scaled="0"/>
                </a:gradFill>
              </a:rPr>
            </a:br>
            <a:r>
              <a:rPr lang="ja-JP" altLang="en-US" sz="2000" b="1" dirty="0">
                <a:gradFill>
                  <a:gsLst>
                    <a:gs pos="2917">
                      <a:schemeClr val="tx1"/>
                    </a:gs>
                    <a:gs pos="30000">
                      <a:schemeClr val="tx1"/>
                    </a:gs>
                  </a:gsLst>
                  <a:lin ang="5400000" scaled="0"/>
                </a:gradFill>
              </a:rPr>
              <a:t>主に</a:t>
            </a:r>
            <a:r>
              <a:rPr lang="en-US" altLang="ja-JP" sz="2000" b="1" dirty="0">
                <a:gradFill>
                  <a:gsLst>
                    <a:gs pos="2917">
                      <a:schemeClr val="tx1"/>
                    </a:gs>
                    <a:gs pos="30000">
                      <a:schemeClr val="tx1"/>
                    </a:gs>
                  </a:gsLst>
                  <a:lin ang="5400000" scaled="0"/>
                </a:gradFill>
              </a:rPr>
              <a:t>PowerShell</a:t>
            </a:r>
            <a:r>
              <a:rPr lang="ja-JP" altLang="en-US" sz="2000" b="1" dirty="0">
                <a:gradFill>
                  <a:gsLst>
                    <a:gs pos="2917">
                      <a:schemeClr val="tx1"/>
                    </a:gs>
                    <a:gs pos="30000">
                      <a:schemeClr val="tx1"/>
                    </a:gs>
                  </a:gsLst>
                  <a:lin ang="5400000" scaled="0"/>
                </a:gradFill>
              </a:rPr>
              <a:t>を利用し自動データ取得環境を設定する手順を解説します。</a:t>
            </a:r>
            <a:endParaRPr lang="en-US" altLang="ja-JP" sz="2000" b="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64E6E39-0F00-44CF-BEC7-B2849929EE87}"/>
              </a:ext>
            </a:extLst>
          </p:cNvPr>
          <p:cNvPicPr>
            <a:picLocks noChangeAspect="1"/>
          </p:cNvPicPr>
          <p:nvPr/>
        </p:nvPicPr>
        <p:blipFill>
          <a:blip r:embed="rId2"/>
          <a:stretch>
            <a:fillRect/>
          </a:stretch>
        </p:blipFill>
        <p:spPr>
          <a:xfrm>
            <a:off x="539427" y="2978090"/>
            <a:ext cx="5368955" cy="3020037"/>
          </a:xfrm>
          <a:prstGeom prst="rect">
            <a:avLst/>
          </a:prstGeom>
          <a:ln>
            <a:solidFill>
              <a:schemeClr val="bg1">
                <a:lumMod val="85000"/>
              </a:schemeClr>
            </a:solidFill>
          </a:ln>
        </p:spPr>
      </p:pic>
      <p:sp>
        <p:nvSpPr>
          <p:cNvPr id="6" name="テキスト ボックス 5">
            <a:extLst>
              <a:ext uri="{FF2B5EF4-FFF2-40B4-BE49-F238E27FC236}">
                <a16:creationId xmlns:a16="http://schemas.microsoft.com/office/drawing/2014/main" id="{87C429B5-4157-4FEC-9447-F3E1977AE0A1}"/>
              </a:ext>
            </a:extLst>
          </p:cNvPr>
          <p:cNvSpPr txBox="1"/>
          <p:nvPr/>
        </p:nvSpPr>
        <p:spPr>
          <a:xfrm>
            <a:off x="536894" y="2441196"/>
            <a:ext cx="2223084" cy="369332"/>
          </a:xfrm>
          <a:prstGeom prst="rect">
            <a:avLst/>
          </a:prstGeom>
          <a:noFill/>
          <a:ln w="28575">
            <a:solidFill>
              <a:srgbClr val="00B0F0"/>
            </a:solidFill>
          </a:ln>
        </p:spPr>
        <p:txBody>
          <a:bodyPr wrap="square" rtlCol="0">
            <a:spAutoFit/>
          </a:bodyPr>
          <a:lstStyle/>
          <a:p>
            <a:pPr algn="ctr"/>
            <a:r>
              <a:rPr kumimoji="1" lang="ja-JP" altLang="en-US" dirty="0">
                <a:solidFill>
                  <a:srgbClr val="00B0F0"/>
                </a:solidFill>
              </a:rPr>
              <a:t>本書での解説範囲</a:t>
            </a:r>
          </a:p>
        </p:txBody>
      </p:sp>
      <p:pic>
        <p:nvPicPr>
          <p:cNvPr id="8" name="図 7">
            <a:extLst>
              <a:ext uri="{FF2B5EF4-FFF2-40B4-BE49-F238E27FC236}">
                <a16:creationId xmlns:a16="http://schemas.microsoft.com/office/drawing/2014/main" id="{C84E9ABA-9DDB-4075-88B8-2C659F15B61C}"/>
              </a:ext>
            </a:extLst>
          </p:cNvPr>
          <p:cNvPicPr>
            <a:picLocks noChangeAspect="1"/>
          </p:cNvPicPr>
          <p:nvPr/>
        </p:nvPicPr>
        <p:blipFill>
          <a:blip r:embed="rId3"/>
          <a:stretch>
            <a:fillRect/>
          </a:stretch>
        </p:blipFill>
        <p:spPr>
          <a:xfrm>
            <a:off x="6092938" y="2981090"/>
            <a:ext cx="5341257" cy="3004457"/>
          </a:xfrm>
          <a:prstGeom prst="rect">
            <a:avLst/>
          </a:prstGeom>
          <a:ln>
            <a:solidFill>
              <a:schemeClr val="bg1">
                <a:lumMod val="85000"/>
              </a:schemeClr>
            </a:solidFill>
          </a:ln>
        </p:spPr>
      </p:pic>
      <p:sp>
        <p:nvSpPr>
          <p:cNvPr id="9" name="正方形/長方形 8">
            <a:extLst>
              <a:ext uri="{FF2B5EF4-FFF2-40B4-BE49-F238E27FC236}">
                <a16:creationId xmlns:a16="http://schemas.microsoft.com/office/drawing/2014/main" id="{7DDA1D4E-ED47-458E-879E-433FCAEE2E70}"/>
              </a:ext>
            </a:extLst>
          </p:cNvPr>
          <p:cNvSpPr/>
          <p:nvPr/>
        </p:nvSpPr>
        <p:spPr>
          <a:xfrm>
            <a:off x="780176" y="3456264"/>
            <a:ext cx="4890782" cy="186235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1AAE9D2A-5B35-4F18-9EDB-5F17969EDA3A}"/>
              </a:ext>
            </a:extLst>
          </p:cNvPr>
          <p:cNvSpPr/>
          <p:nvPr/>
        </p:nvSpPr>
        <p:spPr>
          <a:xfrm>
            <a:off x="6259585" y="4345497"/>
            <a:ext cx="3203197" cy="159391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スライド番号プレースホルダー 3">
            <a:extLst>
              <a:ext uri="{FF2B5EF4-FFF2-40B4-BE49-F238E27FC236}">
                <a16:creationId xmlns:a16="http://schemas.microsoft.com/office/drawing/2014/main" id="{145B3B1F-D665-4916-88D4-6FE0619D74F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082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8163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３．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40726"/>
            <a:ext cx="10148122" cy="1769678"/>
          </a:xfrm>
          <a:prstGeom prst="rect">
            <a:avLst/>
          </a:prstGeom>
          <a:noFill/>
        </p:spPr>
        <p:txBody>
          <a:bodyPr wrap="square" lIns="179285" tIns="143428" rIns="179285" bIns="143428" rtlCol="0">
            <a:spAutoFit/>
          </a:bodyPr>
          <a:lstStyle/>
          <a:p>
            <a:pPr marR="0" lvl="0" algn="l" defTabSz="914400" rtl="0" eaLnBrk="1" fontAlgn="auto" latinLnBrk="0" hangingPunct="1">
              <a:lnSpc>
                <a:spcPct val="90000"/>
              </a:lnSpc>
              <a:spcBef>
                <a:spcPts val="0"/>
              </a:spcBef>
              <a:spcAft>
                <a:spcPts val="588"/>
              </a:spcAft>
              <a:buClrTx/>
              <a:buSzTx/>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以下のスクリプトファイルを開いて、</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Application</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を２章で作成した利用する</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Application</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に変更して上書き保存してください。</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R="0" lvl="0" algn="l" defTabSz="914400" rtl="0" eaLnBrk="1" fontAlgn="auto" latinLnBrk="0" hangingPunct="1">
              <a:lnSpc>
                <a:spcPct val="90000"/>
              </a:lnSpc>
              <a:spcBef>
                <a:spcPts val="0"/>
              </a:spcBef>
              <a:spcAft>
                <a:spcPts val="588"/>
              </a:spcAft>
              <a:buClrTx/>
              <a:buSzTx/>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285750" lvl="0" indent="-285750">
              <a:lnSpc>
                <a:spcPct val="90000"/>
              </a:lnSpc>
              <a:spcAft>
                <a:spcPts val="588"/>
              </a:spcAft>
              <a:buFont typeface="Wingdings" panose="05000000000000000000" pitchFamily="2" charset="2"/>
              <a:buChar char="l"/>
            </a:pPr>
            <a:r>
              <a:rPr lang="en-US" altLang="ja-JP" sz="1600" dirty="0">
                <a:gradFill>
                  <a:gsLst>
                    <a:gs pos="2917">
                      <a:prstClr val="black"/>
                    </a:gs>
                    <a:gs pos="30000">
                      <a:prstClr val="black"/>
                    </a:gs>
                  </a:gsLst>
                  <a:lin ang="5400000" scaled="0"/>
                </a:gradFill>
              </a:rPr>
              <a:t>Get_IdentityProtectionListIdentityRiskEvents.ps1</a:t>
            </a:r>
          </a:p>
          <a:p>
            <a:pPr marL="285750" lvl="0" indent="-285750">
              <a:lnSpc>
                <a:spcPct val="90000"/>
              </a:lnSpc>
              <a:spcAft>
                <a:spcPts val="588"/>
              </a:spcAft>
              <a:buFont typeface="Wingdings" panose="05000000000000000000" pitchFamily="2" charset="2"/>
              <a:buChar char="l"/>
            </a:pPr>
            <a:r>
              <a:rPr lang="en-US" altLang="ja-JP" sz="1600" dirty="0">
                <a:gradFill>
                  <a:gsLst>
                    <a:gs pos="2917">
                      <a:prstClr val="black"/>
                    </a:gs>
                    <a:gs pos="30000">
                      <a:prstClr val="black"/>
                    </a:gs>
                  </a:gsLst>
                  <a:lin ang="5400000" scaled="0"/>
                </a:gradFill>
              </a:rPr>
              <a:t>Get_IdentityProtectionListRiskyUsers.ps1</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12" name="スライド番号プレースホルダー 3">
            <a:extLst>
              <a:ext uri="{FF2B5EF4-FFF2-40B4-BE49-F238E27FC236}">
                <a16:creationId xmlns:a16="http://schemas.microsoft.com/office/drawing/2014/main" id="{6649780D-FD75-41AE-A795-4D196FBF355F}"/>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5DF2D655-3E49-424A-A80D-1B120AF95B88}"/>
              </a:ext>
            </a:extLst>
          </p:cNvPr>
          <p:cNvSpPr txBox="1"/>
          <p:nvPr/>
        </p:nvSpPr>
        <p:spPr>
          <a:xfrm>
            <a:off x="10846965" y="0"/>
            <a:ext cx="13450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Apr 27</a:t>
            </a:r>
            <a:r>
              <a:rPr kumimoji="1" lang="en-US" altLang="ja-JP" sz="10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en-US" altLang="ja-JP"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2019</a:t>
            </a:r>
            <a:r>
              <a:rPr kumimoji="1" lang="ja-JP" altLang="en-US" sz="1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追記</a:t>
            </a:r>
          </a:p>
        </p:txBody>
      </p:sp>
      <p:pic>
        <p:nvPicPr>
          <p:cNvPr id="3" name="図 2">
            <a:extLst>
              <a:ext uri="{FF2B5EF4-FFF2-40B4-BE49-F238E27FC236}">
                <a16:creationId xmlns:a16="http://schemas.microsoft.com/office/drawing/2014/main" id="{AB942951-FA38-41C8-8589-C8BEAAC961FD}"/>
              </a:ext>
            </a:extLst>
          </p:cNvPr>
          <p:cNvPicPr>
            <a:picLocks noChangeAspect="1"/>
          </p:cNvPicPr>
          <p:nvPr/>
        </p:nvPicPr>
        <p:blipFill rotWithShape="1">
          <a:blip r:embed="rId2"/>
          <a:srcRect l="440" t="799" r="52807" b="56896"/>
          <a:stretch/>
        </p:blipFill>
        <p:spPr>
          <a:xfrm>
            <a:off x="3129094" y="3405929"/>
            <a:ext cx="5125674" cy="2869035"/>
          </a:xfrm>
          <a:prstGeom prst="rect">
            <a:avLst/>
          </a:prstGeom>
          <a:ln>
            <a:solidFill>
              <a:schemeClr val="bg1">
                <a:lumMod val="75000"/>
              </a:schemeClr>
            </a:solidFill>
          </a:ln>
        </p:spPr>
      </p:pic>
    </p:spTree>
    <p:extLst>
      <p:ext uri="{BB962C8B-B14F-4D97-AF65-F5344CB8AC3E}">
        <p14:creationId xmlns:p14="http://schemas.microsoft.com/office/powerpoint/2010/main" val="293269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668863"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42811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Step</a:t>
            </a:r>
            <a:r>
              <a:rPr lang="ja-JP" altLang="en-US" b="1" dirty="0">
                <a:gradFill>
                  <a:gsLst>
                    <a:gs pos="2917">
                      <a:schemeClr val="tx1"/>
                    </a:gs>
                    <a:gs pos="30000">
                      <a:schemeClr val="tx1"/>
                    </a:gs>
                  </a:gsLst>
                  <a:lin ang="5400000" scaled="0"/>
                </a:gradFill>
              </a:rPr>
              <a:t>②で用意した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スクリプトをバッチ実行するバッチファイルを用意します。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ファイルを開いて２で用意した</a:t>
            </a:r>
            <a:r>
              <a:rPr lang="en-US" altLang="ja-JP" dirty="0">
                <a:gradFill>
                  <a:gsLst>
                    <a:gs pos="2917">
                      <a:schemeClr val="tx1"/>
                    </a:gs>
                    <a:gs pos="30000">
                      <a:schemeClr val="tx1"/>
                    </a:gs>
                  </a:gsLst>
                  <a:lin ang="5400000" scaled="0"/>
                </a:gradFill>
              </a:rPr>
              <a:t>Azure</a:t>
            </a:r>
            <a:r>
              <a:rPr lang="ja-JP" altLang="en-US" dirty="0">
                <a:gradFill>
                  <a:gsLst>
                    <a:gs pos="2917">
                      <a:schemeClr val="tx1"/>
                    </a:gs>
                    <a:gs pos="30000">
                      <a:schemeClr val="tx1"/>
                    </a:gs>
                  </a:gsLst>
                  <a:lin ang="5400000" scaled="0"/>
                </a:gradFill>
              </a:rPr>
              <a:t>アプリケーション</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を各</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スクリプトに入力します。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またデータ対象日数を規定の</a:t>
            </a:r>
            <a:r>
              <a:rPr lang="en-US" altLang="ja-JP" dirty="0">
                <a:gradFill>
                  <a:gsLst>
                    <a:gs pos="2917">
                      <a:schemeClr val="tx1"/>
                    </a:gs>
                    <a:gs pos="30000">
                      <a:schemeClr val="tx1"/>
                    </a:gs>
                  </a:gsLst>
                  <a:lin ang="5400000" scaled="0"/>
                </a:gradFill>
              </a:rPr>
              <a:t>D30</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30</a:t>
            </a:r>
            <a:r>
              <a:rPr lang="ja-JP" altLang="en-US" dirty="0">
                <a:gradFill>
                  <a:gsLst>
                    <a:gs pos="2917">
                      <a:schemeClr val="tx1"/>
                    </a:gs>
                    <a:gs pos="30000">
                      <a:schemeClr val="tx1"/>
                    </a:gs>
                  </a:gsLst>
                  <a:lin ang="5400000" scaled="0"/>
                </a:gradFill>
              </a:rPr>
              <a:t>日）から</a:t>
            </a:r>
            <a:r>
              <a:rPr lang="en-US" altLang="ja-JP" dirty="0">
                <a:gradFill>
                  <a:gsLst>
                    <a:gs pos="2917">
                      <a:schemeClr val="tx1"/>
                    </a:gs>
                    <a:gs pos="30000">
                      <a:schemeClr val="tx1"/>
                    </a:gs>
                  </a:gsLst>
                  <a:lin ang="5400000" scaled="0"/>
                </a:gradFill>
              </a:rPr>
              <a:t>D7</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7</a:t>
            </a:r>
            <a:r>
              <a:rPr lang="ja-JP" altLang="en-US" dirty="0">
                <a:gradFill>
                  <a:gsLst>
                    <a:gs pos="2917">
                      <a:schemeClr val="tx1"/>
                    </a:gs>
                    <a:gs pos="30000">
                      <a:schemeClr val="tx1"/>
                    </a:gs>
                  </a:gsLst>
                  <a:lin ang="5400000" scaled="0"/>
                </a:gradFill>
              </a:rPr>
              <a:t>日）に変更したい場合は</a:t>
            </a:r>
            <a:r>
              <a:rPr lang="en-US" altLang="ja-JP" dirty="0">
                <a:gradFill>
                  <a:gsLst>
                    <a:gs pos="2917">
                      <a:schemeClr val="tx1"/>
                    </a:gs>
                    <a:gs pos="30000">
                      <a:schemeClr val="tx1"/>
                    </a:gs>
                  </a:gsLst>
                  <a:lin ang="5400000" scaled="0"/>
                </a:gradFill>
              </a:rPr>
              <a:t>D30</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D7</a:t>
            </a:r>
            <a:r>
              <a:rPr lang="ja-JP" altLang="en-US" dirty="0">
                <a:gradFill>
                  <a:gsLst>
                    <a:gs pos="2917">
                      <a:schemeClr val="tx1"/>
                    </a:gs>
                    <a:gs pos="30000">
                      <a:schemeClr val="tx1"/>
                    </a:gs>
                  </a:gsLst>
                  <a:lin ang="5400000" scaled="0"/>
                </a:gradFill>
              </a:rPr>
              <a:t>に変更します。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テキストエディタの“置換”機能を利用すると便利です。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スクリプトファイルを保存した場合は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以下のように</a:t>
            </a: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編集してすべてのファイルパスを変更し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その後に</a:t>
            </a:r>
            <a:r>
              <a:rPr lang="en-US" altLang="ja-JP" dirty="0">
                <a:gradFill>
                  <a:gsLst>
                    <a:gs pos="2917">
                      <a:schemeClr val="tx1"/>
                    </a:gs>
                    <a:gs pos="30000">
                      <a:schemeClr val="tx1"/>
                    </a:gs>
                  </a:gsLst>
                  <a:lin ang="5400000" scaled="0"/>
                </a:gradFill>
              </a:rPr>
              <a:t>.bat</a:t>
            </a:r>
            <a:r>
              <a:rPr lang="ja-JP" altLang="en-US" dirty="0" err="1">
                <a:gradFill>
                  <a:gsLst>
                    <a:gs pos="2917">
                      <a:schemeClr val="tx1"/>
                    </a:gs>
                    <a:gs pos="30000">
                      <a:schemeClr val="tx1"/>
                    </a:gs>
                  </a:gsLst>
                  <a:lin ang="5400000" scaled="0"/>
                </a:gradFill>
              </a:rPr>
              <a:t>で保</a:t>
            </a:r>
            <a:r>
              <a:rPr lang="ja-JP" altLang="en-US" dirty="0">
                <a:gradFill>
                  <a:gsLst>
                    <a:gs pos="2917">
                      <a:schemeClr val="tx1"/>
                    </a:gs>
                    <a:gs pos="30000">
                      <a:schemeClr val="tx1"/>
                    </a:gs>
                  </a:gsLst>
                  <a:lin ang="5400000" scaled="0"/>
                </a:gradFill>
              </a:rPr>
              <a:t>存しバッチファイルを作成します。</a:t>
            </a:r>
            <a:endParaRPr lang="en-US" altLang="ja-JP" dirty="0">
              <a:gradFill>
                <a:gsLst>
                  <a:gs pos="2917">
                    <a:schemeClr val="tx1"/>
                  </a:gs>
                  <a:gs pos="30000">
                    <a:schemeClr val="tx1"/>
                  </a:gs>
                </a:gsLst>
                <a:lin ang="5400000" scaled="0"/>
              </a:gradFill>
            </a:endParaRPr>
          </a:p>
        </p:txBody>
      </p:sp>
      <p:grpSp>
        <p:nvGrpSpPr>
          <p:cNvPr id="8" name="グループ化 7">
            <a:extLst>
              <a:ext uri="{FF2B5EF4-FFF2-40B4-BE49-F238E27FC236}">
                <a16:creationId xmlns:a16="http://schemas.microsoft.com/office/drawing/2014/main" id="{D050F36E-6B33-4E53-8C25-D2A6333E12F4}"/>
              </a:ext>
            </a:extLst>
          </p:cNvPr>
          <p:cNvGrpSpPr/>
          <p:nvPr/>
        </p:nvGrpSpPr>
        <p:grpSpPr>
          <a:xfrm>
            <a:off x="6962862" y="4429386"/>
            <a:ext cx="4966283" cy="2147582"/>
            <a:chOff x="780351" y="3790588"/>
            <a:chExt cx="6107011" cy="2793633"/>
          </a:xfrm>
        </p:grpSpPr>
        <p:pic>
          <p:nvPicPr>
            <p:cNvPr id="7" name="図 6">
              <a:extLst>
                <a:ext uri="{FF2B5EF4-FFF2-40B4-BE49-F238E27FC236}">
                  <a16:creationId xmlns:a16="http://schemas.microsoft.com/office/drawing/2014/main" id="{ECC03026-E92B-417E-BE70-416F2E5ADE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351" y="3790588"/>
              <a:ext cx="6107011" cy="2793633"/>
            </a:xfrm>
            <a:prstGeom prst="rect">
              <a:avLst/>
            </a:prstGeom>
          </p:spPr>
        </p:pic>
        <p:cxnSp>
          <p:nvCxnSpPr>
            <p:cNvPr id="14" name="直線コネクタ 13">
              <a:extLst>
                <a:ext uri="{FF2B5EF4-FFF2-40B4-BE49-F238E27FC236}">
                  <a16:creationId xmlns:a16="http://schemas.microsoft.com/office/drawing/2014/main" id="{BFD8D84B-0A59-40E0-A76E-C0B7F265850D}"/>
                </a:ext>
              </a:extLst>
            </p:cNvPr>
            <p:cNvCxnSpPr>
              <a:cxnSpLocks/>
            </p:cNvCxnSpPr>
            <p:nvPr/>
          </p:nvCxnSpPr>
          <p:spPr>
            <a:xfrm>
              <a:off x="4539844" y="464051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3F30206-B141-4ECA-97D5-DE5D217E17DD}"/>
                </a:ext>
              </a:extLst>
            </p:cNvPr>
            <p:cNvCxnSpPr>
              <a:cxnSpLocks/>
            </p:cNvCxnSpPr>
            <p:nvPr/>
          </p:nvCxnSpPr>
          <p:spPr>
            <a:xfrm>
              <a:off x="4541242" y="506974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9327B9E-4D8D-473B-9F3B-7223157DCEC3}"/>
                </a:ext>
              </a:extLst>
            </p:cNvPr>
            <p:cNvCxnSpPr>
              <a:cxnSpLocks/>
            </p:cNvCxnSpPr>
            <p:nvPr/>
          </p:nvCxnSpPr>
          <p:spPr>
            <a:xfrm>
              <a:off x="4541242" y="5489196"/>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3B3B445-F904-4ADC-89B3-90C663DA71E8}"/>
                </a:ext>
              </a:extLst>
            </p:cNvPr>
            <p:cNvCxnSpPr>
              <a:cxnSpLocks/>
            </p:cNvCxnSpPr>
            <p:nvPr/>
          </p:nvCxnSpPr>
          <p:spPr>
            <a:xfrm>
              <a:off x="4541242" y="589186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8969726-312F-4F89-A0BC-8E8140243D16}"/>
                </a:ext>
              </a:extLst>
            </p:cNvPr>
            <p:cNvCxnSpPr>
              <a:cxnSpLocks/>
            </p:cNvCxnSpPr>
            <p:nvPr/>
          </p:nvCxnSpPr>
          <p:spPr>
            <a:xfrm>
              <a:off x="4532853" y="631131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1FB8C202-C1A4-4365-A258-AC1F02D6033B}"/>
              </a:ext>
            </a:extLst>
          </p:cNvPr>
          <p:cNvGrpSpPr/>
          <p:nvPr/>
        </p:nvGrpSpPr>
        <p:grpSpPr>
          <a:xfrm>
            <a:off x="6964261" y="2023145"/>
            <a:ext cx="4939717" cy="1760289"/>
            <a:chOff x="1201024" y="1612084"/>
            <a:chExt cx="5233332" cy="2003571"/>
          </a:xfrm>
        </p:grpSpPr>
        <p:pic>
          <p:nvPicPr>
            <p:cNvPr id="13" name="図 12">
              <a:extLst>
                <a:ext uri="{FF2B5EF4-FFF2-40B4-BE49-F238E27FC236}">
                  <a16:creationId xmlns:a16="http://schemas.microsoft.com/office/drawing/2014/main" id="{B33A81D9-C8C6-4EA0-BAC7-17A0F43E61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1024" y="1612084"/>
              <a:ext cx="5233332" cy="2003571"/>
            </a:xfrm>
            <a:prstGeom prst="rect">
              <a:avLst/>
            </a:prstGeom>
          </p:spPr>
        </p:pic>
        <p:cxnSp>
          <p:nvCxnSpPr>
            <p:cNvPr id="19" name="直線コネクタ 18">
              <a:extLst>
                <a:ext uri="{FF2B5EF4-FFF2-40B4-BE49-F238E27FC236}">
                  <a16:creationId xmlns:a16="http://schemas.microsoft.com/office/drawing/2014/main" id="{21299802-8E22-4BC3-9804-C222741D8C1C}"/>
                </a:ext>
              </a:extLst>
            </p:cNvPr>
            <p:cNvCxnSpPr>
              <a:cxnSpLocks/>
            </p:cNvCxnSpPr>
            <p:nvPr/>
          </p:nvCxnSpPr>
          <p:spPr>
            <a:xfrm>
              <a:off x="4322010" y="2313919"/>
              <a:ext cx="16425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40D45D6-3260-46F1-8897-5A1CBF730140}"/>
                </a:ext>
              </a:extLst>
            </p:cNvPr>
            <p:cNvCxnSpPr>
              <a:cxnSpLocks/>
            </p:cNvCxnSpPr>
            <p:nvPr/>
          </p:nvCxnSpPr>
          <p:spPr>
            <a:xfrm>
              <a:off x="4331597" y="2604987"/>
              <a:ext cx="16245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F435DBF-EE46-4C8E-ADE7-62D124DFA7F8}"/>
                </a:ext>
              </a:extLst>
            </p:cNvPr>
            <p:cNvCxnSpPr>
              <a:cxnSpLocks/>
            </p:cNvCxnSpPr>
            <p:nvPr/>
          </p:nvCxnSpPr>
          <p:spPr>
            <a:xfrm>
              <a:off x="2897080" y="2905813"/>
              <a:ext cx="1674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19247CB-82E8-4D35-B67F-3EBA2D13F068}"/>
                </a:ext>
              </a:extLst>
            </p:cNvPr>
            <p:cNvCxnSpPr>
              <a:cxnSpLocks/>
            </p:cNvCxnSpPr>
            <p:nvPr/>
          </p:nvCxnSpPr>
          <p:spPr>
            <a:xfrm>
              <a:off x="4616823" y="3202994"/>
              <a:ext cx="16581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D0B0A48-CCD8-4257-A4E3-D80EFD5E3094}"/>
                </a:ext>
              </a:extLst>
            </p:cNvPr>
            <p:cNvCxnSpPr>
              <a:cxnSpLocks/>
            </p:cNvCxnSpPr>
            <p:nvPr/>
          </p:nvCxnSpPr>
          <p:spPr>
            <a:xfrm>
              <a:off x="4626412" y="3503820"/>
              <a:ext cx="16149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7A0BF881-4FDC-4EB1-ACD6-35D493545478}"/>
              </a:ext>
            </a:extLst>
          </p:cNvPr>
          <p:cNvSpPr txBox="1"/>
          <p:nvPr/>
        </p:nvSpPr>
        <p:spPr>
          <a:xfrm>
            <a:off x="631732" y="5252043"/>
            <a:ext cx="6087849" cy="1261590"/>
          </a:xfrm>
          <a:prstGeom prst="rect">
            <a:avLst/>
          </a:prstGeom>
          <a:noFill/>
        </p:spPr>
        <p:txBody>
          <a:bodyPr wrap="square" lIns="179285" tIns="143428" rIns="179285" bIns="143428" rtlCol="0">
            <a:spAutoFit/>
          </a:bodyPr>
          <a:lstStyle/>
          <a:p>
            <a:pPr marL="457200" lvl="0" indent="-457200">
              <a:lnSpc>
                <a:spcPct val="90000"/>
              </a:lnSpc>
              <a:spcAft>
                <a:spcPts val="588"/>
              </a:spcAft>
              <a:buFont typeface="+mj-ea"/>
              <a:buAutoNum type="circleNumDbPlain" startAt="4"/>
            </a:pPr>
            <a:r>
              <a:rPr lang="en-US" altLang="ja-JP" dirty="0">
                <a:gradFill>
                  <a:gsLst>
                    <a:gs pos="2917">
                      <a:schemeClr val="tx1"/>
                    </a:gs>
                    <a:gs pos="30000">
                      <a:schemeClr val="tx1"/>
                    </a:gs>
                  </a:gsLst>
                  <a:lin ang="5400000" scaled="0"/>
                </a:gradFill>
              </a:rPr>
              <a:t>Get_Usage_Reports.txt</a:t>
            </a:r>
            <a:r>
              <a:rPr lang="ja-JP" altLang="en-US" dirty="0">
                <a:gradFill>
                  <a:gsLst>
                    <a:gs pos="2917">
                      <a:schemeClr val="tx1"/>
                    </a:gs>
                    <a:gs pos="30000">
                      <a:schemeClr val="tx1"/>
                    </a:gs>
                  </a:gsLst>
                  <a:lin ang="5400000" scaled="0"/>
                </a:gradFill>
              </a:rPr>
              <a:t>を</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編集したら</a:t>
            </a: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kumimoji="1" lang="en-US" altLang="ja-JP"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.bat</a:t>
            </a:r>
            <a:r>
              <a:rPr kumimoji="1" lang="ja-JP" altLang="en-US" sz="1800" b="1" i="0" u="sng"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br>
            <a:r>
              <a:rPr lang="ja-JP" altLang="en-US" sz="1600" dirty="0">
                <a:solidFill>
                  <a:srgbClr val="7030A0"/>
                </a:solidFill>
                <a:latin typeface="游ゴシック" panose="020F0502020204030204"/>
                <a:ea typeface="游ゴシック" panose="020B0400000000000000" pitchFamily="50" charset="-128"/>
              </a:rPr>
              <a:t>後ほど</a:t>
            </a:r>
            <a:r>
              <a:rPr lang="en-US" altLang="ja-JP" sz="1600" dirty="0">
                <a:solidFill>
                  <a:srgbClr val="7030A0"/>
                </a:solidFill>
                <a:latin typeface="游ゴシック" panose="020F0502020204030204"/>
                <a:ea typeface="游ゴシック" panose="020B0400000000000000" pitchFamily="50" charset="-128"/>
              </a:rPr>
              <a:t>bat</a:t>
            </a:r>
            <a:r>
              <a:rPr lang="ja-JP" altLang="en-US" sz="1600" dirty="0">
                <a:solidFill>
                  <a:srgbClr val="7030A0"/>
                </a:solidFill>
                <a:latin typeface="游ゴシック" panose="020F0502020204030204"/>
                <a:ea typeface="游ゴシック" panose="020B0400000000000000" pitchFamily="50" charset="-128"/>
              </a:rPr>
              <a:t>ファイルにタスクスケジュールを設定します。</a:t>
            </a:r>
            <a:endParaRPr kumimoji="1" lang="en-US" altLang="ja-JP" sz="18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27" name="テキスト ボックス 26">
            <a:extLst>
              <a:ext uri="{FF2B5EF4-FFF2-40B4-BE49-F238E27FC236}">
                <a16:creationId xmlns:a16="http://schemas.microsoft.com/office/drawing/2014/main" id="{8CE963D6-C6C9-48E3-91D6-8B57467B1531}"/>
              </a:ext>
            </a:extLst>
          </p:cNvPr>
          <p:cNvSpPr txBox="1"/>
          <p:nvPr/>
        </p:nvSpPr>
        <p:spPr>
          <a:xfrm>
            <a:off x="6888759" y="1746309"/>
            <a:ext cx="5082331" cy="307777"/>
          </a:xfrm>
          <a:prstGeom prst="rect">
            <a:avLst/>
          </a:prstGeom>
          <a:noFill/>
        </p:spPr>
        <p:txBody>
          <a:bodyPr wrap="square" rtlCol="0">
            <a:spAutoFit/>
          </a:bodyPr>
          <a:lstStyle/>
          <a:p>
            <a:r>
              <a:rPr kumimoji="1" lang="en-US" altLang="ja-JP" sz="1400" dirty="0">
                <a:solidFill>
                  <a:srgbClr val="7030A0"/>
                </a:solidFill>
              </a:rPr>
              <a:t>Get_Usage</a:t>
            </a:r>
            <a:r>
              <a:rPr lang="en-US" altLang="ja-JP" sz="1400" dirty="0">
                <a:solidFill>
                  <a:srgbClr val="7030A0"/>
                </a:solidFill>
              </a:rPr>
              <a:t>_Reports.txt</a:t>
            </a:r>
            <a:r>
              <a:rPr lang="ja-JP" altLang="en-US" sz="1400" dirty="0">
                <a:solidFill>
                  <a:srgbClr val="7030A0"/>
                </a:solidFill>
              </a:rPr>
              <a:t>に</a:t>
            </a:r>
            <a:r>
              <a:rPr lang="en-US" altLang="ja-JP" sz="1400" dirty="0">
                <a:solidFill>
                  <a:srgbClr val="7030A0"/>
                </a:solidFill>
              </a:rPr>
              <a:t>Azure</a:t>
            </a:r>
            <a:r>
              <a:rPr lang="ja-JP" altLang="en-US" sz="1400" dirty="0">
                <a:solidFill>
                  <a:srgbClr val="7030A0"/>
                </a:solidFill>
              </a:rPr>
              <a:t>アプリケーション</a:t>
            </a:r>
            <a:r>
              <a:rPr lang="en-US" altLang="ja-JP" sz="1400" dirty="0">
                <a:solidFill>
                  <a:srgbClr val="7030A0"/>
                </a:solidFill>
              </a:rPr>
              <a:t>ID</a:t>
            </a:r>
            <a:r>
              <a:rPr lang="ja-JP" altLang="en-US" sz="1400" dirty="0">
                <a:solidFill>
                  <a:srgbClr val="7030A0"/>
                </a:solidFill>
              </a:rPr>
              <a:t>を設定</a:t>
            </a:r>
            <a:endParaRPr kumimoji="1" lang="en-US" altLang="ja-JP" sz="1400" dirty="0">
              <a:solidFill>
                <a:srgbClr val="7030A0"/>
              </a:solidFill>
            </a:endParaRPr>
          </a:p>
        </p:txBody>
      </p:sp>
      <p:sp>
        <p:nvSpPr>
          <p:cNvPr id="28" name="テキスト ボックス 27">
            <a:extLst>
              <a:ext uri="{FF2B5EF4-FFF2-40B4-BE49-F238E27FC236}">
                <a16:creationId xmlns:a16="http://schemas.microsoft.com/office/drawing/2014/main" id="{4CAE3573-6A66-4D7A-AA60-41A454843F0B}"/>
              </a:ext>
            </a:extLst>
          </p:cNvPr>
          <p:cNvSpPr txBox="1"/>
          <p:nvPr/>
        </p:nvSpPr>
        <p:spPr>
          <a:xfrm>
            <a:off x="6856601" y="3937234"/>
            <a:ext cx="5082331" cy="523220"/>
          </a:xfrm>
          <a:prstGeom prst="rect">
            <a:avLst/>
          </a:prstGeom>
          <a:noFill/>
        </p:spPr>
        <p:txBody>
          <a:bodyPr wrap="square" rtlCol="0">
            <a:spAutoFit/>
          </a:bodyPr>
          <a:lstStyle/>
          <a:p>
            <a:r>
              <a:rPr kumimoji="1" lang="ja-JP" altLang="en-US" sz="1400" dirty="0">
                <a:solidFill>
                  <a:srgbClr val="7030A0"/>
                </a:solidFill>
              </a:rPr>
              <a:t>（</a:t>
            </a:r>
            <a:r>
              <a:rPr lang="ja-JP" altLang="en-US" sz="1400" dirty="0">
                <a:solidFill>
                  <a:srgbClr val="7030A0"/>
                </a:solidFill>
              </a:rPr>
              <a:t>任意のフォルダに保存の場合</a:t>
            </a:r>
            <a:r>
              <a:rPr kumimoji="1" lang="ja-JP" altLang="en-US" sz="1400" dirty="0">
                <a:solidFill>
                  <a:srgbClr val="7030A0"/>
                </a:solidFill>
              </a:rPr>
              <a:t>）</a:t>
            </a:r>
            <a:br>
              <a:rPr kumimoji="1" lang="en-US" altLang="ja-JP" sz="1400" dirty="0">
                <a:solidFill>
                  <a:srgbClr val="7030A0"/>
                </a:solidFill>
              </a:rPr>
            </a:br>
            <a:r>
              <a:rPr kumimoji="1" lang="en-US" altLang="ja-JP" sz="1400" dirty="0">
                <a:solidFill>
                  <a:srgbClr val="7030A0"/>
                </a:solidFill>
              </a:rPr>
              <a:t>PowerShell</a:t>
            </a:r>
            <a:r>
              <a:rPr lang="ja-JP" altLang="en-US" sz="1400" dirty="0">
                <a:solidFill>
                  <a:srgbClr val="7030A0"/>
                </a:solidFill>
              </a:rPr>
              <a:t>ファイルのフォルダパスを編集</a:t>
            </a:r>
            <a:endParaRPr kumimoji="1" lang="en-US" altLang="ja-JP" sz="1400" dirty="0">
              <a:solidFill>
                <a:srgbClr val="7030A0"/>
              </a:solidFill>
            </a:endParaRPr>
          </a:p>
        </p:txBody>
      </p:sp>
      <p:sp>
        <p:nvSpPr>
          <p:cNvPr id="29" name="スライド番号プレースホルダー 3">
            <a:extLst>
              <a:ext uri="{FF2B5EF4-FFF2-40B4-BE49-F238E27FC236}">
                <a16:creationId xmlns:a16="http://schemas.microsoft.com/office/drawing/2014/main" id="{F03EA3F1-FC0C-4BE4-B01B-9AD2B3EA760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cxnSp>
        <p:nvCxnSpPr>
          <p:cNvPr id="30" name="直線コネクタ 29">
            <a:extLst>
              <a:ext uri="{FF2B5EF4-FFF2-40B4-BE49-F238E27FC236}">
                <a16:creationId xmlns:a16="http://schemas.microsoft.com/office/drawing/2014/main" id="{30A5A920-4429-48EE-8961-AB639C504350}"/>
              </a:ext>
            </a:extLst>
          </p:cNvPr>
          <p:cNvCxnSpPr>
            <a:cxnSpLocks/>
          </p:cNvCxnSpPr>
          <p:nvPr/>
        </p:nvCxnSpPr>
        <p:spPr>
          <a:xfrm>
            <a:off x="9005532" y="2632769"/>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DA66E68-8655-4944-835D-346F0CD7C1A8}"/>
              </a:ext>
            </a:extLst>
          </p:cNvPr>
          <p:cNvCxnSpPr>
            <a:cxnSpLocks/>
          </p:cNvCxnSpPr>
          <p:nvPr/>
        </p:nvCxnSpPr>
        <p:spPr>
          <a:xfrm>
            <a:off x="9015319" y="2902615"/>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5204347-3C21-41C7-B0D6-C2F89A863EC2}"/>
              </a:ext>
            </a:extLst>
          </p:cNvPr>
          <p:cNvCxnSpPr>
            <a:cxnSpLocks/>
          </p:cNvCxnSpPr>
          <p:nvPr/>
        </p:nvCxnSpPr>
        <p:spPr>
          <a:xfrm>
            <a:off x="7666090" y="3164072"/>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4E626E6-A92D-4D6B-B526-4F3CBB5248C1}"/>
              </a:ext>
            </a:extLst>
          </p:cNvPr>
          <p:cNvCxnSpPr>
            <a:cxnSpLocks/>
          </p:cNvCxnSpPr>
          <p:nvPr/>
        </p:nvCxnSpPr>
        <p:spPr>
          <a:xfrm>
            <a:off x="9311730" y="3433918"/>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EC6F2C84-3773-4924-B844-B265C25A88BF}"/>
              </a:ext>
            </a:extLst>
          </p:cNvPr>
          <p:cNvCxnSpPr>
            <a:cxnSpLocks/>
          </p:cNvCxnSpPr>
          <p:nvPr/>
        </p:nvCxnSpPr>
        <p:spPr>
          <a:xfrm>
            <a:off x="9254405" y="3678597"/>
            <a:ext cx="17202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1FECEB3B-2A56-4E28-91DA-F8823258D031}"/>
              </a:ext>
            </a:extLst>
          </p:cNvPr>
          <p:cNvSpPr txBox="1"/>
          <p:nvPr/>
        </p:nvSpPr>
        <p:spPr>
          <a:xfrm>
            <a:off x="10187031" y="0"/>
            <a:ext cx="2004969" cy="553998"/>
          </a:xfrm>
          <a:prstGeom prst="rect">
            <a:avLst/>
          </a:prstGeom>
          <a:noFill/>
        </p:spPr>
        <p:txBody>
          <a:bodyPr wrap="square" rtlCol="0">
            <a:spAutoFit/>
          </a:bodyPr>
          <a:lstStyle/>
          <a:p>
            <a:r>
              <a:rPr lang="en-US" altLang="ja-JP" sz="1000" dirty="0">
                <a:solidFill>
                  <a:srgbClr val="FF0000"/>
                </a:solidFill>
              </a:rPr>
              <a:t>Apr</a:t>
            </a:r>
            <a:r>
              <a:rPr lang="ja-JP" altLang="en-US" sz="1000" dirty="0">
                <a:solidFill>
                  <a:srgbClr val="FF0000"/>
                </a:solidFill>
              </a:rPr>
              <a:t> </a:t>
            </a:r>
            <a:r>
              <a:rPr lang="en-US" altLang="ja-JP" sz="1000" dirty="0">
                <a:solidFill>
                  <a:srgbClr val="FF0000"/>
                </a:solidFill>
              </a:rPr>
              <a:t>27</a:t>
            </a:r>
            <a:r>
              <a:rPr lang="en-US" altLang="ja-JP" sz="1000" baseline="30000" dirty="0">
                <a:solidFill>
                  <a:srgbClr val="FF0000"/>
                </a:solidFill>
              </a:rPr>
              <a:t>th</a:t>
            </a:r>
            <a:r>
              <a:rPr lang="ja-JP" altLang="en-US" sz="1000" dirty="0">
                <a:solidFill>
                  <a:srgbClr val="FF0000"/>
                </a:solidFill>
              </a:rPr>
              <a:t> </a:t>
            </a:r>
            <a:r>
              <a:rPr lang="en-US" altLang="ja-JP" sz="1000" dirty="0">
                <a:solidFill>
                  <a:srgbClr val="FF0000"/>
                </a:solidFill>
              </a:rPr>
              <a:t>2019</a:t>
            </a:r>
            <a:br>
              <a:rPr lang="en-US" altLang="ja-JP" sz="1000" dirty="0">
                <a:solidFill>
                  <a:srgbClr val="FF0000"/>
                </a:solidFill>
              </a:rPr>
            </a:br>
            <a:r>
              <a:rPr lang="en-US" altLang="ja-JP" sz="1000" dirty="0">
                <a:solidFill>
                  <a:srgbClr val="FF0000"/>
                </a:solidFill>
              </a:rPr>
              <a:t>Identity Protection Scripts</a:t>
            </a:r>
            <a:r>
              <a:rPr lang="ja-JP" altLang="en-US" sz="1000" dirty="0">
                <a:solidFill>
                  <a:srgbClr val="FF0000"/>
                </a:solidFill>
              </a:rPr>
              <a:t>サポート</a:t>
            </a:r>
            <a:endParaRPr kumimoji="1" lang="ja-JP" altLang="en-US" sz="1000" dirty="0">
              <a:solidFill>
                <a:srgbClr val="FF0000"/>
              </a:solidFill>
            </a:endParaRPr>
          </a:p>
        </p:txBody>
      </p:sp>
      <p:graphicFrame>
        <p:nvGraphicFramePr>
          <p:cNvPr id="3" name="オブジェクト 2">
            <a:extLst>
              <a:ext uri="{FF2B5EF4-FFF2-40B4-BE49-F238E27FC236}">
                <a16:creationId xmlns:a16="http://schemas.microsoft.com/office/drawing/2014/main" id="{28E410BC-070F-401F-9B6D-22241F79BB7A}"/>
              </a:ext>
            </a:extLst>
          </p:cNvPr>
          <p:cNvGraphicFramePr>
            <a:graphicFrameLocks noChangeAspect="1"/>
          </p:cNvGraphicFramePr>
          <p:nvPr>
            <p:extLst>
              <p:ext uri="{D42A27DB-BD31-4B8C-83A1-F6EECF244321}">
                <p14:modId xmlns:p14="http://schemas.microsoft.com/office/powerpoint/2010/main" val="2874578514"/>
              </p:ext>
            </p:extLst>
          </p:nvPr>
        </p:nvGraphicFramePr>
        <p:xfrm>
          <a:off x="333541" y="2830286"/>
          <a:ext cx="2324450" cy="853568"/>
        </p:xfrm>
        <a:graphic>
          <a:graphicData uri="http://schemas.openxmlformats.org/presentationml/2006/ole">
            <mc:AlternateContent xmlns:mc="http://schemas.openxmlformats.org/markup-compatibility/2006">
              <mc:Choice xmlns:v="urn:schemas-microsoft-com:vml" Requires="v">
                <p:oleObj spid="_x0000_s5433" name="パッケージャー シェル オブジェクト" showAsIcon="1" r:id="rId4" imgW="1452600" imgH="532800" progId="Package">
                  <p:embed/>
                </p:oleObj>
              </mc:Choice>
              <mc:Fallback>
                <p:oleObj name="パッケージャー シェル オブジェクト" showAsIcon="1" r:id="rId4" imgW="1452600" imgH="532800" progId="Package">
                  <p:embed/>
                  <p:pic>
                    <p:nvPicPr>
                      <p:cNvPr id="0" name=""/>
                      <p:cNvPicPr/>
                      <p:nvPr/>
                    </p:nvPicPr>
                    <p:blipFill>
                      <a:blip r:embed="rId5"/>
                      <a:stretch>
                        <a:fillRect/>
                      </a:stretch>
                    </p:blipFill>
                    <p:spPr>
                      <a:xfrm>
                        <a:off x="333541" y="2830286"/>
                        <a:ext cx="2324450" cy="853568"/>
                      </a:xfrm>
                      <a:prstGeom prst="rect">
                        <a:avLst/>
                      </a:prstGeom>
                    </p:spPr>
                  </p:pic>
                </p:oleObj>
              </mc:Fallback>
            </mc:AlternateContent>
          </a:graphicData>
        </a:graphic>
      </p:graphicFrame>
      <p:sp>
        <p:nvSpPr>
          <p:cNvPr id="6" name="テキスト ボックス 5">
            <a:extLst>
              <a:ext uri="{FF2B5EF4-FFF2-40B4-BE49-F238E27FC236}">
                <a16:creationId xmlns:a16="http://schemas.microsoft.com/office/drawing/2014/main" id="{A936207A-6C10-4828-8684-261F7EC85085}"/>
              </a:ext>
            </a:extLst>
          </p:cNvPr>
          <p:cNvSpPr txBox="1"/>
          <p:nvPr/>
        </p:nvSpPr>
        <p:spPr>
          <a:xfrm>
            <a:off x="2952206" y="3605349"/>
            <a:ext cx="3866605" cy="276999"/>
          </a:xfrm>
          <a:prstGeom prst="rect">
            <a:avLst/>
          </a:prstGeom>
          <a:noFill/>
        </p:spPr>
        <p:txBody>
          <a:bodyPr wrap="square" rtlCol="0">
            <a:spAutoFit/>
          </a:bodyPr>
          <a:lstStyle/>
          <a:p>
            <a:r>
              <a:rPr kumimoji="1" lang="en-US" altLang="ja-JP" sz="1200" dirty="0">
                <a:solidFill>
                  <a:srgbClr val="FF0000"/>
                </a:solidFill>
              </a:rPr>
              <a:t>Azure AD Premium Plan2</a:t>
            </a:r>
            <a:r>
              <a:rPr kumimoji="1" lang="ja-JP" altLang="en-US" sz="1200" dirty="0">
                <a:solidFill>
                  <a:srgbClr val="FF0000"/>
                </a:solidFill>
              </a:rPr>
              <a:t>がない場合はこちらを利用。</a:t>
            </a:r>
          </a:p>
        </p:txBody>
      </p:sp>
      <p:sp>
        <p:nvSpPr>
          <p:cNvPr id="36" name="テキスト ボックス 35">
            <a:extLst>
              <a:ext uri="{FF2B5EF4-FFF2-40B4-BE49-F238E27FC236}">
                <a16:creationId xmlns:a16="http://schemas.microsoft.com/office/drawing/2014/main" id="{32353C66-6A2B-4987-AA18-95E2D95A0D1E}"/>
              </a:ext>
            </a:extLst>
          </p:cNvPr>
          <p:cNvSpPr txBox="1"/>
          <p:nvPr/>
        </p:nvSpPr>
        <p:spPr>
          <a:xfrm>
            <a:off x="195944" y="3609703"/>
            <a:ext cx="2686594" cy="276999"/>
          </a:xfrm>
          <a:prstGeom prst="rect">
            <a:avLst/>
          </a:prstGeom>
          <a:noFill/>
        </p:spPr>
        <p:txBody>
          <a:bodyPr wrap="square" rtlCol="0">
            <a:spAutoFit/>
          </a:bodyPr>
          <a:lstStyle/>
          <a:p>
            <a:r>
              <a:rPr kumimoji="1" lang="en-US" altLang="ja-JP" sz="1200" dirty="0">
                <a:solidFill>
                  <a:srgbClr val="0070C0"/>
                </a:solidFill>
              </a:rPr>
              <a:t>Azure AD Premium Plan2</a:t>
            </a:r>
            <a:r>
              <a:rPr kumimoji="1" lang="ja-JP" altLang="en-US" sz="1200" dirty="0">
                <a:solidFill>
                  <a:srgbClr val="0070C0"/>
                </a:solidFill>
              </a:rPr>
              <a:t>ある場合。</a:t>
            </a:r>
          </a:p>
        </p:txBody>
      </p:sp>
      <p:graphicFrame>
        <p:nvGraphicFramePr>
          <p:cNvPr id="9" name="オブジェクト 8">
            <a:extLst>
              <a:ext uri="{FF2B5EF4-FFF2-40B4-BE49-F238E27FC236}">
                <a16:creationId xmlns:a16="http://schemas.microsoft.com/office/drawing/2014/main" id="{D96D26A3-EB91-4A1A-9B08-9928A15CFD74}"/>
              </a:ext>
            </a:extLst>
          </p:cNvPr>
          <p:cNvGraphicFramePr>
            <a:graphicFrameLocks noChangeAspect="1"/>
          </p:cNvGraphicFramePr>
          <p:nvPr>
            <p:extLst>
              <p:ext uri="{D42A27DB-BD31-4B8C-83A1-F6EECF244321}">
                <p14:modId xmlns:p14="http://schemas.microsoft.com/office/powerpoint/2010/main" val="113098791"/>
              </p:ext>
            </p:extLst>
          </p:nvPr>
        </p:nvGraphicFramePr>
        <p:xfrm>
          <a:off x="2733154" y="2847703"/>
          <a:ext cx="4276840" cy="790439"/>
        </p:xfrm>
        <a:graphic>
          <a:graphicData uri="http://schemas.openxmlformats.org/presentationml/2006/ole">
            <mc:AlternateContent xmlns:mc="http://schemas.openxmlformats.org/markup-compatibility/2006">
              <mc:Choice xmlns:v="urn:schemas-microsoft-com:vml" Requires="v">
                <p:oleObj spid="_x0000_s5434" name="パッケージャー シェル オブジェクト" showAsIcon="1" r:id="rId6" imgW="2885400" imgH="532800" progId="Package">
                  <p:embed/>
                </p:oleObj>
              </mc:Choice>
              <mc:Fallback>
                <p:oleObj name="パッケージャー シェル オブジェクト" showAsIcon="1" r:id="rId6" imgW="2885400" imgH="532800" progId="Package">
                  <p:embed/>
                  <p:pic>
                    <p:nvPicPr>
                      <p:cNvPr id="0" name=""/>
                      <p:cNvPicPr/>
                      <p:nvPr/>
                    </p:nvPicPr>
                    <p:blipFill>
                      <a:blip r:embed="rId7"/>
                      <a:stretch>
                        <a:fillRect/>
                      </a:stretch>
                    </p:blipFill>
                    <p:spPr>
                      <a:xfrm>
                        <a:off x="2733154" y="2847703"/>
                        <a:ext cx="4276840" cy="790439"/>
                      </a:xfrm>
                      <a:prstGeom prst="rect">
                        <a:avLst/>
                      </a:prstGeom>
                    </p:spPr>
                  </p:pic>
                </p:oleObj>
              </mc:Fallback>
            </mc:AlternateContent>
          </a:graphicData>
        </a:graphic>
      </p:graphicFrame>
    </p:spTree>
    <p:extLst>
      <p:ext uri="{BB962C8B-B14F-4D97-AF65-F5344CB8AC3E}">
        <p14:creationId xmlns:p14="http://schemas.microsoft.com/office/powerpoint/2010/main" val="191203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43696"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95183" cy="1920809"/>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5"/>
            </a:pPr>
            <a:r>
              <a:rPr lang="ja-JP" altLang="en-US" b="1" dirty="0">
                <a:gradFill>
                  <a:gsLst>
                    <a:gs pos="2917">
                      <a:schemeClr val="tx1"/>
                    </a:gs>
                    <a:gs pos="30000">
                      <a:schemeClr val="tx1"/>
                    </a:gs>
                  </a:gsLst>
                  <a:lin ang="5400000" scaled="0"/>
                </a:gradFill>
              </a:rPr>
              <a:t>次に各</a:t>
            </a:r>
            <a:r>
              <a:rPr lang="en-US" altLang="ja-JP" b="1" dirty="0">
                <a:gradFill>
                  <a:gsLst>
                    <a:gs pos="2917">
                      <a:schemeClr val="tx1"/>
                    </a:gs>
                    <a:gs pos="30000">
                      <a:schemeClr val="tx1"/>
                    </a:gs>
                  </a:gsLst>
                  <a:lin ang="5400000" scaled="0"/>
                </a:gradFill>
              </a:rPr>
              <a:t>O365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データを出力する各フォルダを用意します。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Outputs.zip</a:t>
            </a:r>
            <a:r>
              <a:rPr lang="ja-JP" altLang="en-US" dirty="0">
                <a:gradFill>
                  <a:gsLst>
                    <a:gs pos="2917">
                      <a:schemeClr val="tx1"/>
                    </a:gs>
                    <a:gs pos="30000">
                      <a:schemeClr val="tx1"/>
                    </a:gs>
                  </a:gsLst>
                  <a:lin ang="5400000" scaled="0"/>
                </a:gradFill>
              </a:rPr>
              <a:t>を解凍し、</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フォルダを任意のフォルダ、例：”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以外の任意のフォルダに保存した場合は、</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スクリプト内容の変更になるので次ページ参照を参照してデータ出力先を任意フォルダに合わせること</a:t>
            </a:r>
            <a:r>
              <a:rPr lang="ja-JP" altLang="en-US" sz="2000" dirty="0">
                <a:gradFill>
                  <a:gsLst>
                    <a:gs pos="2917">
                      <a:schemeClr val="tx1"/>
                    </a:gs>
                    <a:gs pos="30000">
                      <a:schemeClr val="tx1"/>
                    </a:gs>
                  </a:gsLst>
                  <a:lin ang="5400000" scaled="0"/>
                </a:gradFill>
              </a:rPr>
              <a:t>。</a:t>
            </a:r>
            <a:endParaRPr lang="en-US" altLang="ja-JP" sz="2000"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startAt="5"/>
            </a:pPr>
            <a:endParaRPr lang="en-US" altLang="ja-JP" sz="2000" dirty="0">
              <a:gradFill>
                <a:gsLst>
                  <a:gs pos="2917">
                    <a:schemeClr val="tx1"/>
                  </a:gs>
                  <a:gs pos="30000">
                    <a:schemeClr val="tx1"/>
                  </a:gs>
                </a:gsLst>
                <a:lin ang="5400000" scaled="0"/>
              </a:gradFill>
            </a:endParaRPr>
          </a:p>
        </p:txBody>
      </p:sp>
      <p:grpSp>
        <p:nvGrpSpPr>
          <p:cNvPr id="13" name="グループ化 12">
            <a:extLst>
              <a:ext uri="{FF2B5EF4-FFF2-40B4-BE49-F238E27FC236}">
                <a16:creationId xmlns:a16="http://schemas.microsoft.com/office/drawing/2014/main" id="{D9F7EADD-F455-442E-8B87-BF8D1E8AECE3}"/>
              </a:ext>
            </a:extLst>
          </p:cNvPr>
          <p:cNvGrpSpPr/>
          <p:nvPr/>
        </p:nvGrpSpPr>
        <p:grpSpPr>
          <a:xfrm>
            <a:off x="5867773" y="3548543"/>
            <a:ext cx="4870135" cy="2994870"/>
            <a:chOff x="5397988" y="2708875"/>
            <a:chExt cx="5590517" cy="3554276"/>
          </a:xfrm>
        </p:grpSpPr>
        <p:pic>
          <p:nvPicPr>
            <p:cNvPr id="10" name="図 9">
              <a:extLst>
                <a:ext uri="{FF2B5EF4-FFF2-40B4-BE49-F238E27FC236}">
                  <a16:creationId xmlns:a16="http://schemas.microsoft.com/office/drawing/2014/main" id="{5ABAD09A-9E61-4E48-994E-F14FDF4C5C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7988" y="2708875"/>
              <a:ext cx="5590517" cy="3554276"/>
            </a:xfrm>
            <a:prstGeom prst="rect">
              <a:avLst/>
            </a:prstGeom>
            <a:ln>
              <a:solidFill>
                <a:schemeClr val="bg1">
                  <a:lumMod val="75000"/>
                </a:schemeClr>
              </a:solidFill>
            </a:ln>
          </p:spPr>
        </p:pic>
        <p:sp>
          <p:nvSpPr>
            <p:cNvPr id="11" name="四角形: 角を丸くする 10">
              <a:extLst>
                <a:ext uri="{FF2B5EF4-FFF2-40B4-BE49-F238E27FC236}">
                  <a16:creationId xmlns:a16="http://schemas.microsoft.com/office/drawing/2014/main" id="{13CFB11E-A63C-4328-B8F6-747E9B63D24C}"/>
                </a:ext>
              </a:extLst>
            </p:cNvPr>
            <p:cNvSpPr/>
            <p:nvPr/>
          </p:nvSpPr>
          <p:spPr>
            <a:xfrm>
              <a:off x="5956183" y="2976943"/>
              <a:ext cx="2013357" cy="27553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8F0FA8AB-6C50-4B3C-9B7E-5BB2B4B0E2C5}"/>
                </a:ext>
              </a:extLst>
            </p:cNvPr>
            <p:cNvSpPr/>
            <p:nvPr/>
          </p:nvSpPr>
          <p:spPr>
            <a:xfrm>
              <a:off x="7594233" y="3378070"/>
              <a:ext cx="3303065" cy="2787838"/>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 name="スライド番号プレースホルダー 3">
            <a:extLst>
              <a:ext uri="{FF2B5EF4-FFF2-40B4-BE49-F238E27FC236}">
                <a16:creationId xmlns:a16="http://schemas.microsoft.com/office/drawing/2014/main" id="{48E59091-6BD3-4258-AE12-5D697D957007}"/>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aphicFrame>
        <p:nvGraphicFramePr>
          <p:cNvPr id="3" name="オブジェクト 2">
            <a:extLst>
              <a:ext uri="{FF2B5EF4-FFF2-40B4-BE49-F238E27FC236}">
                <a16:creationId xmlns:a16="http://schemas.microsoft.com/office/drawing/2014/main" id="{368C9C6A-CEB6-41AA-947C-B0531E43A5CE}"/>
              </a:ext>
            </a:extLst>
          </p:cNvPr>
          <p:cNvGraphicFramePr>
            <a:graphicFrameLocks noChangeAspect="1"/>
          </p:cNvGraphicFramePr>
          <p:nvPr>
            <p:extLst>
              <p:ext uri="{D42A27DB-BD31-4B8C-83A1-F6EECF244321}">
                <p14:modId xmlns:p14="http://schemas.microsoft.com/office/powerpoint/2010/main" val="327189444"/>
              </p:ext>
            </p:extLst>
          </p:nvPr>
        </p:nvGraphicFramePr>
        <p:xfrm>
          <a:off x="1106429" y="4324629"/>
          <a:ext cx="1376712" cy="990526"/>
        </p:xfrm>
        <a:graphic>
          <a:graphicData uri="http://schemas.openxmlformats.org/presentationml/2006/ole">
            <mc:AlternateContent xmlns:mc="http://schemas.openxmlformats.org/markup-compatibility/2006">
              <mc:Choice xmlns:v="urn:schemas-microsoft-com:vml" Requires="v">
                <p:oleObj spid="_x0000_s2467" name="パッケージャー シェル オブジェクト" showAsIcon="1" r:id="rId4" imgW="741240" imgH="532800" progId="Package">
                  <p:embed/>
                </p:oleObj>
              </mc:Choice>
              <mc:Fallback>
                <p:oleObj name="パッケージャー シェル オブジェクト" showAsIcon="1" r:id="rId4" imgW="741240" imgH="532800" progId="Package">
                  <p:embed/>
                  <p:pic>
                    <p:nvPicPr>
                      <p:cNvPr id="0" name=""/>
                      <p:cNvPicPr/>
                      <p:nvPr/>
                    </p:nvPicPr>
                    <p:blipFill>
                      <a:blip r:embed="rId5"/>
                      <a:stretch>
                        <a:fillRect/>
                      </a:stretch>
                    </p:blipFill>
                    <p:spPr>
                      <a:xfrm>
                        <a:off x="1106429" y="4324629"/>
                        <a:ext cx="1376712" cy="990526"/>
                      </a:xfrm>
                      <a:prstGeom prst="rect">
                        <a:avLst/>
                      </a:prstGeom>
                    </p:spPr>
                  </p:pic>
                </p:oleObj>
              </mc:Fallback>
            </mc:AlternateContent>
          </a:graphicData>
        </a:graphic>
      </p:graphicFrame>
    </p:spTree>
    <p:extLst>
      <p:ext uri="{BB962C8B-B14F-4D97-AF65-F5344CB8AC3E}">
        <p14:creationId xmlns:p14="http://schemas.microsoft.com/office/powerpoint/2010/main" val="2987618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53421"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133005"/>
            <a:ext cx="11195183" cy="1194136"/>
          </a:xfrm>
          <a:prstGeom prst="rect">
            <a:avLst/>
          </a:prstGeom>
          <a:noFill/>
        </p:spPr>
        <p:txBody>
          <a:bodyPr wrap="square" lIns="179285" tIns="143428" rIns="179285" bIns="143428" rtlCol="0">
            <a:spAutoFit/>
          </a:bodyPr>
          <a:lstStyle/>
          <a:p>
            <a:pPr>
              <a:lnSpc>
                <a:spcPct val="90000"/>
              </a:lnSpc>
              <a:spcAft>
                <a:spcPts val="588"/>
              </a:spcAft>
            </a:pPr>
            <a:r>
              <a:rPr lang="en-US" altLang="ja-JP" dirty="0">
                <a:gradFill>
                  <a:gsLst>
                    <a:gs pos="2917">
                      <a:schemeClr val="tx1"/>
                    </a:gs>
                    <a:gs pos="30000">
                      <a:schemeClr val="tx1"/>
                    </a:gs>
                  </a:gsLst>
                  <a:lin ang="5400000" scaled="0"/>
                </a:gradFill>
              </a:rPr>
              <a:t>Usage</a:t>
            </a:r>
            <a:r>
              <a:rPr lang="ja-JP" altLang="en-US" dirty="0">
                <a:gradFill>
                  <a:gsLst>
                    <a:gs pos="2917">
                      <a:schemeClr val="tx1"/>
                    </a:gs>
                    <a:gs pos="30000">
                      <a:schemeClr val="tx1"/>
                    </a:gs>
                  </a:gsLst>
                  <a:lin ang="5400000" scaled="0"/>
                </a:gradFill>
              </a:rPr>
              <a:t>レポートデータの保存先を</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以外の任意のフォルダ下にした場合：</a:t>
            </a: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②で保存した</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スクリプトの</a:t>
            </a:r>
            <a:r>
              <a:rPr lang="ja-JP" altLang="en-US" u="sng" dirty="0">
                <a:gradFill>
                  <a:gsLst>
                    <a:gs pos="2917">
                      <a:schemeClr val="tx1"/>
                    </a:gs>
                    <a:gs pos="30000">
                      <a:schemeClr val="tx1"/>
                    </a:gs>
                  </a:gsLst>
                  <a:lin ang="5400000" scaled="0"/>
                </a:gradFill>
              </a:rPr>
              <a:t>各ファイル</a:t>
            </a:r>
            <a:r>
              <a:rPr lang="ja-JP" altLang="en-US" dirty="0">
                <a:gradFill>
                  <a:gsLst>
                    <a:gs pos="2917">
                      <a:schemeClr val="tx1"/>
                    </a:gs>
                    <a:gs pos="30000">
                      <a:schemeClr val="tx1"/>
                    </a:gs>
                  </a:gsLst>
                  <a:lin ang="5400000" scaled="0"/>
                </a:gradFill>
              </a:rPr>
              <a:t>にあるファイル出力先パスを”</a:t>
            </a:r>
            <a:r>
              <a:rPr lang="en-US" altLang="ja-JP" dirty="0">
                <a:gradFill>
                  <a:gsLst>
                    <a:gs pos="2917">
                      <a:schemeClr val="tx1"/>
                    </a:gs>
                    <a:gs pos="30000">
                      <a:schemeClr val="tx1"/>
                    </a:gs>
                  </a:gsLst>
                  <a:lin ang="5400000" scaled="0"/>
                </a:gradFill>
              </a:rPr>
              <a:t>C:\temp\”</a:t>
            </a:r>
          </a:p>
          <a:p>
            <a:pPr>
              <a:lnSpc>
                <a:spcPct val="90000"/>
              </a:lnSpc>
              <a:spcAft>
                <a:spcPts val="588"/>
              </a:spcAft>
            </a:pPr>
            <a:r>
              <a:rPr lang="ja-JP" altLang="en-US" dirty="0">
                <a:gradFill>
                  <a:gsLst>
                    <a:gs pos="2917">
                      <a:schemeClr val="tx1"/>
                    </a:gs>
                    <a:gs pos="30000">
                      <a:schemeClr val="tx1"/>
                    </a:gs>
                  </a:gsLst>
                  <a:lin ang="5400000" scaled="0"/>
                </a:gradFill>
              </a:rPr>
              <a:t>から変更する。</a:t>
            </a:r>
            <a:endParaRPr lang="en-US" altLang="ja-JP"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01A2E10B-1564-4A3C-969A-87913B2693A8}"/>
              </a:ext>
            </a:extLst>
          </p:cNvPr>
          <p:cNvSpPr txBox="1"/>
          <p:nvPr/>
        </p:nvSpPr>
        <p:spPr>
          <a:xfrm>
            <a:off x="6115573" y="2290195"/>
            <a:ext cx="5847128" cy="307777"/>
          </a:xfrm>
          <a:prstGeom prst="rect">
            <a:avLst/>
          </a:prstGeom>
          <a:noFill/>
        </p:spPr>
        <p:txBody>
          <a:bodyPr wrap="square" rtlCol="0">
            <a:spAutoFit/>
          </a:bodyPr>
          <a:lstStyle/>
          <a:p>
            <a:r>
              <a:rPr lang="ja-JP" altLang="en-US" sz="1400" dirty="0">
                <a:solidFill>
                  <a:srgbClr val="7030A0"/>
                </a:solidFill>
              </a:rPr>
              <a:t>それ以外の</a:t>
            </a:r>
            <a:r>
              <a:rPr lang="en-US" altLang="ja-JP" sz="1400" dirty="0">
                <a:solidFill>
                  <a:srgbClr val="7030A0"/>
                </a:solidFill>
              </a:rPr>
              <a:t>ps1</a:t>
            </a:r>
            <a:r>
              <a:rPr lang="ja-JP" altLang="en-US" sz="1400" dirty="0">
                <a:solidFill>
                  <a:srgbClr val="7030A0"/>
                </a:solidFill>
              </a:rPr>
              <a:t>の場合、２か所（例：</a:t>
            </a:r>
            <a:r>
              <a:rPr lang="en-US" altLang="ja-JP" sz="1400" dirty="0">
                <a:solidFill>
                  <a:srgbClr val="7030A0"/>
                </a:solidFill>
              </a:rPr>
              <a:t>GetEmailActivityUserDetail.ps1)</a:t>
            </a:r>
            <a:endParaRPr kumimoji="1" lang="ja-JP" altLang="en-US" sz="1400" dirty="0">
              <a:solidFill>
                <a:srgbClr val="7030A0"/>
              </a:solidFill>
            </a:endParaRPr>
          </a:p>
        </p:txBody>
      </p:sp>
      <p:sp>
        <p:nvSpPr>
          <p:cNvPr id="14" name="テキスト ボックス 13">
            <a:extLst>
              <a:ext uri="{FF2B5EF4-FFF2-40B4-BE49-F238E27FC236}">
                <a16:creationId xmlns:a16="http://schemas.microsoft.com/office/drawing/2014/main" id="{449EB0E8-5455-4805-A21F-023CE537D66A}"/>
              </a:ext>
            </a:extLst>
          </p:cNvPr>
          <p:cNvSpPr txBox="1"/>
          <p:nvPr/>
        </p:nvSpPr>
        <p:spPr>
          <a:xfrm>
            <a:off x="462793" y="2308371"/>
            <a:ext cx="3691156"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r>
              <a:rPr lang="ja-JP" altLang="en-US" sz="1400" dirty="0">
                <a:solidFill>
                  <a:srgbClr val="7030A0"/>
                </a:solidFill>
              </a:rPr>
              <a:t>、１か所</a:t>
            </a:r>
            <a:endParaRPr kumimoji="1" lang="en-US" altLang="ja-JP" sz="1400" dirty="0">
              <a:solidFill>
                <a:srgbClr val="7030A0"/>
              </a:solidFill>
            </a:endParaRPr>
          </a:p>
        </p:txBody>
      </p:sp>
      <p:grpSp>
        <p:nvGrpSpPr>
          <p:cNvPr id="19" name="グループ化 18">
            <a:extLst>
              <a:ext uri="{FF2B5EF4-FFF2-40B4-BE49-F238E27FC236}">
                <a16:creationId xmlns:a16="http://schemas.microsoft.com/office/drawing/2014/main" id="{64B602F1-E23C-49C7-BD73-CFA58C094388}"/>
              </a:ext>
            </a:extLst>
          </p:cNvPr>
          <p:cNvGrpSpPr/>
          <p:nvPr/>
        </p:nvGrpSpPr>
        <p:grpSpPr>
          <a:xfrm>
            <a:off x="519682" y="2624945"/>
            <a:ext cx="5386168" cy="1624400"/>
            <a:chOff x="385458" y="2398442"/>
            <a:chExt cx="5386168" cy="1624400"/>
          </a:xfrm>
        </p:grpSpPr>
        <p:pic>
          <p:nvPicPr>
            <p:cNvPr id="7" name="図 6">
              <a:extLst>
                <a:ext uri="{FF2B5EF4-FFF2-40B4-BE49-F238E27FC236}">
                  <a16:creationId xmlns:a16="http://schemas.microsoft.com/office/drawing/2014/main" id="{89560C32-73BB-4E99-ABDA-837F23C1F5AD}"/>
                </a:ext>
              </a:extLst>
            </p:cNvPr>
            <p:cNvPicPr>
              <a:picLocks noChangeAspect="1"/>
            </p:cNvPicPr>
            <p:nvPr/>
          </p:nvPicPr>
          <p:blipFill>
            <a:blip r:embed="rId2"/>
            <a:stretch>
              <a:fillRect/>
            </a:stretch>
          </p:blipFill>
          <p:spPr>
            <a:xfrm>
              <a:off x="385458" y="2398442"/>
              <a:ext cx="5386168" cy="1624400"/>
            </a:xfrm>
            <a:prstGeom prst="rect">
              <a:avLst/>
            </a:prstGeom>
          </p:spPr>
        </p:pic>
        <p:cxnSp>
          <p:nvCxnSpPr>
            <p:cNvPr id="15" name="直線コネクタ 14">
              <a:extLst>
                <a:ext uri="{FF2B5EF4-FFF2-40B4-BE49-F238E27FC236}">
                  <a16:creationId xmlns:a16="http://schemas.microsoft.com/office/drawing/2014/main" id="{54C7D271-BFC4-4B29-978D-796D5D1192C1}"/>
                </a:ext>
              </a:extLst>
            </p:cNvPr>
            <p:cNvCxnSpPr>
              <a:cxnSpLocks/>
            </p:cNvCxnSpPr>
            <p:nvPr/>
          </p:nvCxnSpPr>
          <p:spPr>
            <a:xfrm>
              <a:off x="1560353" y="3322040"/>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グループ化 21">
            <a:extLst>
              <a:ext uri="{FF2B5EF4-FFF2-40B4-BE49-F238E27FC236}">
                <a16:creationId xmlns:a16="http://schemas.microsoft.com/office/drawing/2014/main" id="{3B1AE553-43EA-4DC8-A0B1-7CB077147CB6}"/>
              </a:ext>
            </a:extLst>
          </p:cNvPr>
          <p:cNvGrpSpPr/>
          <p:nvPr/>
        </p:nvGrpSpPr>
        <p:grpSpPr>
          <a:xfrm>
            <a:off x="6197105" y="2625445"/>
            <a:ext cx="5564260" cy="3977521"/>
            <a:chOff x="6062881" y="2398942"/>
            <a:chExt cx="5564260" cy="3977521"/>
          </a:xfrm>
        </p:grpSpPr>
        <p:pic>
          <p:nvPicPr>
            <p:cNvPr id="18" name="図 17">
              <a:extLst>
                <a:ext uri="{FF2B5EF4-FFF2-40B4-BE49-F238E27FC236}">
                  <a16:creationId xmlns:a16="http://schemas.microsoft.com/office/drawing/2014/main" id="{03F6BC5E-1556-45F8-831D-F4BD381D2CA3}"/>
                </a:ext>
              </a:extLst>
            </p:cNvPr>
            <p:cNvPicPr>
              <a:picLocks noChangeAspect="1"/>
            </p:cNvPicPr>
            <p:nvPr/>
          </p:nvPicPr>
          <p:blipFill>
            <a:blip r:embed="rId3"/>
            <a:stretch>
              <a:fillRect/>
            </a:stretch>
          </p:blipFill>
          <p:spPr>
            <a:xfrm>
              <a:off x="6062881" y="2398942"/>
              <a:ext cx="5564260" cy="3977521"/>
            </a:xfrm>
            <a:prstGeom prst="rect">
              <a:avLst/>
            </a:prstGeom>
          </p:spPr>
        </p:pic>
        <p:cxnSp>
          <p:nvCxnSpPr>
            <p:cNvPr id="20" name="直線コネクタ 19">
              <a:extLst>
                <a:ext uri="{FF2B5EF4-FFF2-40B4-BE49-F238E27FC236}">
                  <a16:creationId xmlns:a16="http://schemas.microsoft.com/office/drawing/2014/main" id="{9E0D301E-A299-422A-8B3D-3B88E402BC09}"/>
                </a:ext>
              </a:extLst>
            </p:cNvPr>
            <p:cNvCxnSpPr>
              <a:cxnSpLocks/>
            </p:cNvCxnSpPr>
            <p:nvPr/>
          </p:nvCxnSpPr>
          <p:spPr>
            <a:xfrm>
              <a:off x="6603535" y="4372062"/>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11187AB-CFC2-4929-8B22-50CA194AF857}"/>
                </a:ext>
              </a:extLst>
            </p:cNvPr>
            <p:cNvCxnSpPr>
              <a:cxnSpLocks/>
            </p:cNvCxnSpPr>
            <p:nvPr/>
          </p:nvCxnSpPr>
          <p:spPr>
            <a:xfrm>
              <a:off x="6109983" y="538852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スライド番号プレースホルダー 3">
            <a:extLst>
              <a:ext uri="{FF2B5EF4-FFF2-40B4-BE49-F238E27FC236}">
                <a16:creationId xmlns:a16="http://schemas.microsoft.com/office/drawing/2014/main" id="{24D7E0CE-0D06-44B7-B8E7-F447E8744D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6609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372914" cy="3200839"/>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6"/>
            </a:pPr>
            <a:r>
              <a:rPr lang="ja-JP" altLang="en-US" b="1" dirty="0">
                <a:gradFill>
                  <a:gsLst>
                    <a:gs pos="2917">
                      <a:schemeClr val="tx1"/>
                    </a:gs>
                    <a:gs pos="30000">
                      <a:schemeClr val="tx1"/>
                    </a:gs>
                  </a:gsLst>
                  <a:lin ang="5400000" scaled="0"/>
                </a:gradFill>
              </a:rPr>
              <a:t>次に</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を実行する際に入力する管理者の資格情報を保存した</a:t>
            </a:r>
            <a:r>
              <a:rPr lang="en-US" altLang="ja-JP" b="1" dirty="0">
                <a:gradFill>
                  <a:gsLst>
                    <a:gs pos="2917">
                      <a:schemeClr val="tx1"/>
                    </a:gs>
                    <a:gs pos="30000">
                      <a:schemeClr val="tx1"/>
                    </a:gs>
                  </a:gsLst>
                  <a:lin ang="5400000" scaled="0"/>
                </a:gradFill>
              </a:rPr>
              <a:t>XML</a:t>
            </a:r>
            <a:r>
              <a:rPr lang="ja-JP" altLang="en-US" b="1" dirty="0">
                <a:gradFill>
                  <a:gsLst>
                    <a:gs pos="2917">
                      <a:schemeClr val="tx1"/>
                    </a:gs>
                    <a:gs pos="30000">
                      <a:schemeClr val="tx1"/>
                    </a:gs>
                  </a:gsLst>
                  <a:lin ang="5400000" scaled="0"/>
                </a:gradFill>
              </a:rPr>
              <a:t>ファイルを生成します。</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（このファイルは別の</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で実行しても利用できません）</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を起動し以下のコマンドを実行、さらに</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管理者アカウントの</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・パスワードを入力します。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以下は</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に</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ファイルを生成する場合の例になり、それ以外の任意のフォルダに生成する場合はファイルパスを変更してください。</a:t>
            </a:r>
            <a:br>
              <a:rPr lang="en-US" altLang="ja-JP"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b="1" dirty="0">
                <a:solidFill>
                  <a:srgbClr val="7030A0"/>
                </a:solidFill>
              </a:rPr>
              <a:t>$Credential = Get-Credential</a:t>
            </a:r>
            <a:br>
              <a:rPr lang="en-US" altLang="ja-JP" sz="1600" b="1" dirty="0">
                <a:solidFill>
                  <a:srgbClr val="7030A0"/>
                </a:solidFill>
              </a:rPr>
            </a:br>
            <a:r>
              <a:rPr lang="en-US" altLang="ja-JP" sz="1600" b="1" dirty="0">
                <a:solidFill>
                  <a:srgbClr val="7030A0"/>
                </a:solidFill>
              </a:rPr>
              <a:t>$Credential | Export-</a:t>
            </a:r>
            <a:r>
              <a:rPr lang="en-US" altLang="ja-JP" sz="1600" b="1" dirty="0" err="1">
                <a:solidFill>
                  <a:srgbClr val="7030A0"/>
                </a:solidFill>
              </a:rPr>
              <a:t>Clixml</a:t>
            </a:r>
            <a:r>
              <a:rPr lang="en-US" altLang="ja-JP" sz="1600" b="1" dirty="0">
                <a:solidFill>
                  <a:srgbClr val="7030A0"/>
                </a:solidFill>
              </a:rPr>
              <a:t> -Path </a:t>
            </a:r>
            <a:r>
              <a:rPr lang="en-US" altLang="ja-JP" sz="1600" b="1" dirty="0">
                <a:solidFill>
                  <a:srgbClr val="FF0000"/>
                </a:solidFill>
              </a:rPr>
              <a:t>C:\temp\Credential.xml</a:t>
            </a:r>
            <a:br>
              <a:rPr lang="en-US" altLang="ja-JP" dirty="0">
                <a:solidFill>
                  <a:srgbClr val="FF0000"/>
                </a:solidFill>
              </a:rPr>
            </a:br>
            <a:br>
              <a:rPr lang="en-US" altLang="ja-JP" dirty="0">
                <a:solidFill>
                  <a:srgbClr val="FF0000"/>
                </a:solidFill>
              </a:rPr>
            </a:b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以外の任意のフォルダに生成した場合は、</a:t>
            </a:r>
            <a:r>
              <a:rPr lang="en-US" altLang="ja-JP" dirty="0">
                <a:gradFill>
                  <a:gsLst>
                    <a:gs pos="2917">
                      <a:schemeClr val="tx1"/>
                    </a:gs>
                    <a:gs pos="30000">
                      <a:schemeClr val="tx1"/>
                    </a:gs>
                  </a:gsLst>
                  <a:lin ang="5400000" scaled="0"/>
                </a:gradFill>
              </a:rPr>
              <a:t>AllTeamsInTenant.ps1</a:t>
            </a:r>
            <a:r>
              <a:rPr lang="ja-JP" altLang="en-US" dirty="0">
                <a:gradFill>
                  <a:gsLst>
                    <a:gs pos="2917">
                      <a:schemeClr val="tx1"/>
                    </a:gs>
                    <a:gs pos="30000">
                      <a:schemeClr val="tx1"/>
                    </a:gs>
                  </a:gsLst>
                  <a:lin ang="5400000" scaled="0"/>
                </a:gradFill>
              </a:rPr>
              <a:t>および、</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Identity</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Protection</a:t>
            </a:r>
            <a:r>
              <a:rPr lang="ja-JP" altLang="en-US" dirty="0">
                <a:gradFill>
                  <a:gsLst>
                    <a:gs pos="2917">
                      <a:schemeClr val="tx1"/>
                    </a:gs>
                    <a:gs pos="30000">
                      <a:schemeClr val="tx1"/>
                    </a:gs>
                  </a:gsLst>
                  <a:lin ang="5400000" scaled="0"/>
                </a:gradFill>
              </a:rPr>
              <a:t>用スクリプトの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lang="en-US" altLang="ja-JP" dirty="0">
              <a:gradFill>
                <a:gsLst>
                  <a:gs pos="2917">
                    <a:schemeClr val="tx1"/>
                  </a:gs>
                  <a:gs pos="30000">
                    <a:schemeClr val="tx1"/>
                  </a:gs>
                </a:gsLst>
                <a:lin ang="5400000" scaled="0"/>
              </a:gradFill>
            </a:endParaRPr>
          </a:p>
        </p:txBody>
      </p:sp>
      <p:sp>
        <p:nvSpPr>
          <p:cNvPr id="14" name="テキスト ボックス 13">
            <a:extLst>
              <a:ext uri="{FF2B5EF4-FFF2-40B4-BE49-F238E27FC236}">
                <a16:creationId xmlns:a16="http://schemas.microsoft.com/office/drawing/2014/main" id="{F11504E1-6BF4-41D2-925D-B528FA34A9B2}"/>
              </a:ext>
            </a:extLst>
          </p:cNvPr>
          <p:cNvSpPr txBox="1"/>
          <p:nvPr/>
        </p:nvSpPr>
        <p:spPr>
          <a:xfrm>
            <a:off x="1234580" y="4229450"/>
            <a:ext cx="3060583" cy="307777"/>
          </a:xfrm>
          <a:prstGeom prst="rect">
            <a:avLst/>
          </a:prstGeom>
          <a:noFill/>
        </p:spPr>
        <p:txBody>
          <a:bodyPr wrap="square" rtlCol="0">
            <a:spAutoFit/>
          </a:bodyPr>
          <a:lstStyle/>
          <a:p>
            <a:r>
              <a:rPr kumimoji="1" lang="en-US" altLang="ja-JP" sz="1400" dirty="0">
                <a:solidFill>
                  <a:srgbClr val="7030A0"/>
                </a:solidFill>
              </a:rPr>
              <a:t>AllTeamsInTenant.ps1</a:t>
            </a:r>
            <a:r>
              <a:rPr kumimoji="1" lang="ja-JP" altLang="en-US" sz="1400" dirty="0">
                <a:solidFill>
                  <a:srgbClr val="7030A0"/>
                </a:solidFill>
              </a:rPr>
              <a:t>の場合</a:t>
            </a:r>
            <a:endParaRPr kumimoji="1" lang="en-US" altLang="ja-JP" sz="1400" dirty="0">
              <a:solidFill>
                <a:srgbClr val="7030A0"/>
              </a:solidFill>
            </a:endParaRPr>
          </a:p>
        </p:txBody>
      </p:sp>
      <p:sp>
        <p:nvSpPr>
          <p:cNvPr id="15" name="テキスト ボックス 14">
            <a:extLst>
              <a:ext uri="{FF2B5EF4-FFF2-40B4-BE49-F238E27FC236}">
                <a16:creationId xmlns:a16="http://schemas.microsoft.com/office/drawing/2014/main" id="{48251910-6097-4E4C-BF64-4E41BF6CAD6F}"/>
              </a:ext>
            </a:extLst>
          </p:cNvPr>
          <p:cNvSpPr txBox="1"/>
          <p:nvPr/>
        </p:nvSpPr>
        <p:spPr>
          <a:xfrm>
            <a:off x="6210649" y="4172125"/>
            <a:ext cx="3060583" cy="307777"/>
          </a:xfrm>
          <a:prstGeom prst="rect">
            <a:avLst/>
          </a:prstGeom>
          <a:noFill/>
        </p:spPr>
        <p:txBody>
          <a:bodyPr wrap="square" rtlCol="0">
            <a:spAutoFit/>
          </a:bodyPr>
          <a:lstStyle/>
          <a:p>
            <a:r>
              <a:rPr lang="en-US" altLang="ja-JP" sz="1400" dirty="0" err="1">
                <a:solidFill>
                  <a:srgbClr val="7030A0"/>
                </a:solidFill>
              </a:rPr>
              <a:t>Get_Usage_Reports</a:t>
            </a:r>
            <a:r>
              <a:rPr kumimoji="1" lang="ja-JP" altLang="en-US" sz="1400" dirty="0">
                <a:solidFill>
                  <a:srgbClr val="7030A0"/>
                </a:solidFill>
              </a:rPr>
              <a:t>の場合</a:t>
            </a:r>
            <a:endParaRPr kumimoji="1" lang="en-US" altLang="ja-JP" sz="1400" dirty="0">
              <a:solidFill>
                <a:srgbClr val="7030A0"/>
              </a:solidFill>
            </a:endParaRPr>
          </a:p>
        </p:txBody>
      </p:sp>
      <p:grpSp>
        <p:nvGrpSpPr>
          <p:cNvPr id="20" name="グループ化 19">
            <a:extLst>
              <a:ext uri="{FF2B5EF4-FFF2-40B4-BE49-F238E27FC236}">
                <a16:creationId xmlns:a16="http://schemas.microsoft.com/office/drawing/2014/main" id="{81CB1A11-2FCB-49CE-AD7E-C5F831D17452}"/>
              </a:ext>
            </a:extLst>
          </p:cNvPr>
          <p:cNvGrpSpPr/>
          <p:nvPr/>
        </p:nvGrpSpPr>
        <p:grpSpPr>
          <a:xfrm>
            <a:off x="1321352" y="4506268"/>
            <a:ext cx="4752277" cy="1273747"/>
            <a:chOff x="1321352" y="4506268"/>
            <a:chExt cx="4752277" cy="1273747"/>
          </a:xfrm>
        </p:grpSpPr>
        <p:pic>
          <p:nvPicPr>
            <p:cNvPr id="7" name="図 6">
              <a:extLst>
                <a:ext uri="{FF2B5EF4-FFF2-40B4-BE49-F238E27FC236}">
                  <a16:creationId xmlns:a16="http://schemas.microsoft.com/office/drawing/2014/main" id="{4ED3DB34-8993-427B-AA05-DAC9AD6B9C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8921"/>
            <a:stretch/>
          </p:blipFill>
          <p:spPr>
            <a:xfrm>
              <a:off x="1321352" y="4506268"/>
              <a:ext cx="4752277" cy="1273747"/>
            </a:xfrm>
            <a:prstGeom prst="rect">
              <a:avLst/>
            </a:prstGeom>
          </p:spPr>
        </p:pic>
        <p:cxnSp>
          <p:nvCxnSpPr>
            <p:cNvPr id="16" name="直線コネクタ 15">
              <a:extLst>
                <a:ext uri="{FF2B5EF4-FFF2-40B4-BE49-F238E27FC236}">
                  <a16:creationId xmlns:a16="http://schemas.microsoft.com/office/drawing/2014/main" id="{1315E70F-4499-40E6-B642-E730697104CB}"/>
                </a:ext>
              </a:extLst>
            </p:cNvPr>
            <p:cNvCxnSpPr>
              <a:cxnSpLocks/>
            </p:cNvCxnSpPr>
            <p:nvPr/>
          </p:nvCxnSpPr>
          <p:spPr>
            <a:xfrm>
              <a:off x="2761378" y="516062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D5D59DB2-4F06-476B-8F68-7B90A6FDD05A}"/>
              </a:ext>
            </a:extLst>
          </p:cNvPr>
          <p:cNvGrpSpPr/>
          <p:nvPr/>
        </p:nvGrpSpPr>
        <p:grpSpPr>
          <a:xfrm>
            <a:off x="6283353" y="4486275"/>
            <a:ext cx="5115885" cy="1931303"/>
            <a:chOff x="6283353" y="4486275"/>
            <a:chExt cx="5115885" cy="1931303"/>
          </a:xfrm>
        </p:grpSpPr>
        <p:pic>
          <p:nvPicPr>
            <p:cNvPr id="8" name="図 7">
              <a:extLst>
                <a:ext uri="{FF2B5EF4-FFF2-40B4-BE49-F238E27FC236}">
                  <a16:creationId xmlns:a16="http://schemas.microsoft.com/office/drawing/2014/main" id="{83C46B6F-0B80-49CE-B836-2F39715279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83353" y="4486275"/>
              <a:ext cx="5115885" cy="1931303"/>
            </a:xfrm>
            <a:prstGeom prst="rect">
              <a:avLst/>
            </a:prstGeom>
          </p:spPr>
        </p:pic>
        <p:cxnSp>
          <p:nvCxnSpPr>
            <p:cNvPr id="17" name="直線コネクタ 16">
              <a:extLst>
                <a:ext uri="{FF2B5EF4-FFF2-40B4-BE49-F238E27FC236}">
                  <a16:creationId xmlns:a16="http://schemas.microsoft.com/office/drawing/2014/main" id="{9CDF4536-B890-4631-A299-DACC7E92C6E7}"/>
                </a:ext>
              </a:extLst>
            </p:cNvPr>
            <p:cNvCxnSpPr>
              <a:cxnSpLocks/>
            </p:cNvCxnSpPr>
            <p:nvPr/>
          </p:nvCxnSpPr>
          <p:spPr>
            <a:xfrm>
              <a:off x="8349845" y="554791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613FDB7-D488-486B-9F5A-4F78735A3054}"/>
                </a:ext>
              </a:extLst>
            </p:cNvPr>
            <p:cNvCxnSpPr>
              <a:cxnSpLocks/>
            </p:cNvCxnSpPr>
            <p:nvPr/>
          </p:nvCxnSpPr>
          <p:spPr>
            <a:xfrm>
              <a:off x="8342855" y="5951989"/>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8D8F7BAC-4E50-422E-B987-9355092738D3}"/>
                </a:ext>
              </a:extLst>
            </p:cNvPr>
            <p:cNvCxnSpPr>
              <a:cxnSpLocks/>
            </p:cNvCxnSpPr>
            <p:nvPr/>
          </p:nvCxnSpPr>
          <p:spPr>
            <a:xfrm>
              <a:off x="8344254" y="6372837"/>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スライド番号プレースホルダー 3">
            <a:extLst>
              <a:ext uri="{FF2B5EF4-FFF2-40B4-BE49-F238E27FC236}">
                <a16:creationId xmlns:a16="http://schemas.microsoft.com/office/drawing/2014/main" id="{A28E8385-B46B-4C3E-8A60-24EB223C514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EB0B86C0-1C35-447A-A102-5A5097AECB55}"/>
              </a:ext>
            </a:extLst>
          </p:cNvPr>
          <p:cNvSpPr txBox="1"/>
          <p:nvPr/>
        </p:nvSpPr>
        <p:spPr>
          <a:xfrm>
            <a:off x="7508146" y="2709645"/>
            <a:ext cx="4253219" cy="276999"/>
          </a:xfrm>
          <a:prstGeom prst="rect">
            <a:avLst/>
          </a:prstGeom>
          <a:noFill/>
        </p:spPr>
        <p:txBody>
          <a:bodyPr wrap="square" rtlCol="0">
            <a:spAutoFit/>
          </a:bodyPr>
          <a:lstStyle/>
          <a:p>
            <a:r>
              <a:rPr lang="ja-JP" altLang="en-US" sz="1200" b="1" dirty="0">
                <a:solidFill>
                  <a:srgbClr val="00B0F0"/>
                </a:solidFill>
              </a:rPr>
              <a:t>管理者アカウントには</a:t>
            </a:r>
            <a:r>
              <a:rPr lang="en-US" altLang="ja-JP" sz="1200" b="1" dirty="0">
                <a:solidFill>
                  <a:srgbClr val="00B0F0"/>
                </a:solidFill>
              </a:rPr>
              <a:t>MFA</a:t>
            </a:r>
            <a:r>
              <a:rPr lang="ja-JP" altLang="en-US" sz="1200" b="1" dirty="0">
                <a:solidFill>
                  <a:srgbClr val="00B0F0"/>
                </a:solidFill>
              </a:rPr>
              <a:t>設定がない状態にしてください。</a:t>
            </a:r>
            <a:endParaRPr kumimoji="1" lang="ja-JP" altLang="en-US" sz="1200" b="1" dirty="0">
              <a:solidFill>
                <a:srgbClr val="00B0F0"/>
              </a:solidFill>
            </a:endParaRPr>
          </a:p>
        </p:txBody>
      </p:sp>
    </p:spTree>
    <p:extLst>
      <p:ext uri="{BB962C8B-B14F-4D97-AF65-F5344CB8AC3E}">
        <p14:creationId xmlns:p14="http://schemas.microsoft.com/office/powerpoint/2010/main" val="249603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0576" cy="4142635"/>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7"/>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Data</a:t>
            </a:r>
            <a:r>
              <a:rPr lang="ja-JP" altLang="en-US" b="1" dirty="0">
                <a:gradFill>
                  <a:gsLst>
                    <a:gs pos="2917">
                      <a:schemeClr val="tx1"/>
                    </a:gs>
                    <a:gs pos="30000">
                      <a:schemeClr val="tx1"/>
                    </a:gs>
                  </a:gsLst>
                  <a:lin ang="5400000" scaled="0"/>
                </a:gradFill>
              </a:rPr>
              <a:t> を </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 のサイトにアップロードするスクリプトおよびアップロード先の</a:t>
            </a:r>
            <a:r>
              <a:rPr lang="en-US" altLang="ja-JP" b="1" dirty="0">
                <a:gradFill>
                  <a:gsLst>
                    <a:gs pos="2917">
                      <a:schemeClr val="tx1"/>
                    </a:gs>
                    <a:gs pos="30000">
                      <a:schemeClr val="tx1"/>
                    </a:gs>
                  </a:gsLst>
                  <a:lin ang="5400000" scaled="0"/>
                </a:gradFill>
              </a:rPr>
              <a:t>SharePoint Online</a:t>
            </a:r>
            <a:r>
              <a:rPr lang="ja-JP" altLang="en-US" b="1" dirty="0">
                <a:gradFill>
                  <a:gsLst>
                    <a:gs pos="2917">
                      <a:schemeClr val="tx1"/>
                    </a:gs>
                    <a:gs pos="30000">
                      <a:schemeClr val="tx1"/>
                    </a:gs>
                  </a:gsLst>
                  <a:lin ang="5400000" scaled="0"/>
                </a:gradFill>
              </a:rPr>
              <a:t>ドキュメントライブラリ</a:t>
            </a:r>
            <a:r>
              <a:rPr lang="en-US" altLang="ja-JP" b="1"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フォルダを準備します。</a:t>
            </a:r>
            <a:br>
              <a:rPr lang="en-US" altLang="ja-JP" b="1"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Scripts</a:t>
            </a:r>
            <a:r>
              <a:rPr lang="ja-JP" altLang="en-US" dirty="0">
                <a:gradFill>
                  <a:gsLst>
                    <a:gs pos="2917">
                      <a:schemeClr val="tx1"/>
                    </a:gs>
                    <a:gs pos="30000">
                      <a:schemeClr val="tx1"/>
                    </a:gs>
                  </a:gsLst>
                  <a:lin ang="5400000" scaled="0"/>
                </a:gradFill>
              </a:rPr>
              <a:t>フォルダ（例：</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内には、</a:t>
            </a: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にある指定フォルダの内容を指定した</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のドキュメントライブラリに一括アップロードする</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があります。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をメモ帳で開き、以下のようにアップロードするフォルダ（例：</a:t>
            </a:r>
            <a:r>
              <a:rPr lang="en-US" altLang="ja-JP" dirty="0">
                <a:gradFill>
                  <a:gsLst>
                    <a:gs pos="2917">
                      <a:schemeClr val="tx1"/>
                    </a:gs>
                    <a:gs pos="30000">
                      <a:schemeClr val="tx1"/>
                    </a:gs>
                  </a:gsLst>
                  <a:lin ang="5400000" scaled="0"/>
                </a:gradFill>
              </a:rPr>
              <a:t>C:\temp\outputs)</a:t>
            </a:r>
            <a:r>
              <a:rPr lang="ja-JP" altLang="en-US" dirty="0">
                <a:gradFill>
                  <a:gsLst>
                    <a:gs pos="2917">
                      <a:schemeClr val="tx1"/>
                    </a:gs>
                    <a:gs pos="30000">
                      <a:schemeClr val="tx1"/>
                    </a:gs>
                  </a:gsLst>
                  <a:lin ang="5400000" scaled="0"/>
                </a:gradFill>
              </a:rPr>
              <a:t>およびアップロード先の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Site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URL</a:t>
            </a:r>
            <a:r>
              <a:rPr lang="ja-JP" altLang="en-US" dirty="0" err="1">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ドキュメントライブラリ名を指定し上書き保存します。</a:t>
            </a:r>
            <a:r>
              <a:rPr lang="ja-JP" altLang="en-US" dirty="0">
                <a:solidFill>
                  <a:srgbClr val="00B050"/>
                </a:solidFill>
              </a:rPr>
              <a:t>（設定例は次のページ参照）</a:t>
            </a:r>
            <a:br>
              <a:rPr lang="en-US" altLang="ja-JP" dirty="0">
                <a:solidFill>
                  <a:srgbClr val="00B050"/>
                </a:solidFill>
              </a:rPr>
            </a:br>
            <a:br>
              <a:rPr lang="en-US" altLang="ja-JP" dirty="0">
                <a:gradFill>
                  <a:gsLst>
                    <a:gs pos="2917">
                      <a:schemeClr val="tx1"/>
                    </a:gs>
                    <a:gs pos="30000">
                      <a:schemeClr val="tx1"/>
                    </a:gs>
                  </a:gsLst>
                  <a:lin ang="5400000" scaled="0"/>
                </a:gradFill>
              </a:rPr>
            </a:br>
            <a:r>
              <a:rPr lang="ja-JP" altLang="en-US" sz="1600" u="sng" dirty="0">
                <a:gradFill>
                  <a:gsLst>
                    <a:gs pos="2917">
                      <a:schemeClr val="tx1"/>
                    </a:gs>
                    <a:gs pos="30000">
                      <a:schemeClr val="tx1"/>
                    </a:gs>
                  </a:gsLst>
                  <a:lin ang="5400000" scaled="0"/>
                </a:gradFill>
              </a:rPr>
              <a:t>変更箇所</a:t>
            </a: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変更前</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{Local Folder Location} -</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{Site collection URL} -</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{Document Library Name}</a:t>
            </a:r>
            <a:br>
              <a:rPr lang="en-US" altLang="ja-JP" sz="1600" dirty="0">
                <a:gradFill>
                  <a:gsLst>
                    <a:gs pos="2917">
                      <a:schemeClr val="tx1"/>
                    </a:gs>
                    <a:gs pos="30000">
                      <a:schemeClr val="tx1"/>
                    </a:gs>
                  </a:gsLst>
                  <a:lin ang="5400000" scaled="0"/>
                </a:gradFill>
              </a:rPr>
            </a:br>
            <a:br>
              <a:rPr lang="en-US" altLang="ja-JP" sz="1600" dirty="0">
                <a:gradFill>
                  <a:gsLst>
                    <a:gs pos="2917">
                      <a:schemeClr val="tx1"/>
                    </a:gs>
                    <a:gs pos="30000">
                      <a:schemeClr val="tx1"/>
                    </a:gs>
                  </a:gsLst>
                  <a:lin ang="5400000" scaled="0"/>
                </a:gradFill>
              </a:rPr>
            </a:b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変更後</a:t>
            </a:r>
            <a:r>
              <a:rPr lang="en-US" altLang="ja-JP" sz="1600" dirty="0">
                <a:gradFill>
                  <a:gsLst>
                    <a:gs pos="2917">
                      <a:schemeClr val="tx1"/>
                    </a:gs>
                    <a:gs pos="30000">
                      <a:schemeClr val="tx1"/>
                    </a:gs>
                  </a:gsLst>
                  <a:lin ang="5400000" scaled="0"/>
                </a:gradFill>
              </a:rPr>
              <a:t>)</a:t>
            </a:r>
            <a:r>
              <a:rPr lang="ja-JP" altLang="en-US"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UploadDocuments</a:t>
            </a:r>
            <a:r>
              <a:rPr lang="en-US" altLang="ja-JP" sz="1600" dirty="0">
                <a:gradFill>
                  <a:gsLst>
                    <a:gs pos="2917">
                      <a:schemeClr val="tx1"/>
                    </a:gs>
                    <a:gs pos="30000">
                      <a:schemeClr val="tx1"/>
                    </a:gs>
                  </a:gsLst>
                  <a:lin ang="5400000" scaled="0"/>
                </a:gradFill>
              </a:rPr>
              <a:t> -</a:t>
            </a:r>
            <a:r>
              <a:rPr lang="en-US" altLang="ja-JP" sz="1600" dirty="0" err="1">
                <a:gradFill>
                  <a:gsLst>
                    <a:gs pos="2917">
                      <a:schemeClr val="tx1"/>
                    </a:gs>
                    <a:gs pos="30000">
                      <a:schemeClr val="tx1"/>
                    </a:gs>
                  </a:gsLst>
                  <a:lin ang="5400000" scaled="0"/>
                </a:gradFill>
              </a:rPr>
              <a:t>LocalFolderLocation</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C:\temp\outputs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siteUrl</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‘https://&lt;</a:t>
            </a:r>
            <a:r>
              <a:rPr lang="ja-JP" altLang="en-US" sz="1600" dirty="0">
                <a:solidFill>
                  <a:srgbClr val="7030A0"/>
                </a:solidFill>
              </a:rPr>
              <a:t>テナント名</a:t>
            </a:r>
            <a:r>
              <a:rPr lang="en-US" altLang="ja-JP" sz="1600" dirty="0">
                <a:solidFill>
                  <a:srgbClr val="7030A0"/>
                </a:solidFill>
              </a:rPr>
              <a:t>&gt;.sharepoint.com/sites/&lt;</a:t>
            </a:r>
            <a:r>
              <a:rPr lang="ja-JP" altLang="en-US" sz="1600" dirty="0">
                <a:solidFill>
                  <a:srgbClr val="7030A0"/>
                </a:solidFill>
              </a:rPr>
              <a:t>サイト名</a:t>
            </a:r>
            <a:r>
              <a:rPr lang="en-US" altLang="ja-JP" sz="1600" dirty="0">
                <a:solidFill>
                  <a:srgbClr val="7030A0"/>
                </a:solidFill>
              </a:rPr>
              <a:t>&gt;’ </a:t>
            </a:r>
            <a:r>
              <a:rPr lang="en-US" altLang="ja-JP" sz="1600" dirty="0">
                <a:gradFill>
                  <a:gsLst>
                    <a:gs pos="2917">
                      <a:schemeClr val="tx1"/>
                    </a:gs>
                    <a:gs pos="30000">
                      <a:schemeClr val="tx1"/>
                    </a:gs>
                  </a:gsLst>
                  <a:lin ang="5400000" scaled="0"/>
                </a:gradFill>
              </a:rPr>
              <a:t>-</a:t>
            </a:r>
            <a:r>
              <a:rPr lang="en-US" altLang="ja-JP" sz="1600" dirty="0" err="1">
                <a:gradFill>
                  <a:gsLst>
                    <a:gs pos="2917">
                      <a:schemeClr val="tx1"/>
                    </a:gs>
                    <a:gs pos="30000">
                      <a:schemeClr val="tx1"/>
                    </a:gs>
                  </a:gsLst>
                  <a:lin ang="5400000" scaled="0"/>
                </a:gradFill>
              </a:rPr>
              <a:t>documentLibraryName</a:t>
            </a:r>
            <a:r>
              <a:rPr lang="en-US" altLang="ja-JP" sz="1600" dirty="0">
                <a:gradFill>
                  <a:gsLst>
                    <a:gs pos="2917">
                      <a:schemeClr val="tx1"/>
                    </a:gs>
                    <a:gs pos="30000">
                      <a:schemeClr val="tx1"/>
                    </a:gs>
                  </a:gsLst>
                  <a:lin ang="5400000" scaled="0"/>
                </a:gradFill>
              </a:rPr>
              <a:t> </a:t>
            </a:r>
            <a:r>
              <a:rPr lang="en-US" altLang="ja-JP" sz="1600" dirty="0">
                <a:solidFill>
                  <a:srgbClr val="7030A0"/>
                </a:solidFill>
              </a:rPr>
              <a:t>'&lt;</a:t>
            </a:r>
            <a:r>
              <a:rPr lang="ja-JP" altLang="en-US" sz="1600" dirty="0">
                <a:solidFill>
                  <a:srgbClr val="7030A0"/>
                </a:solidFill>
              </a:rPr>
              <a:t>ドキュメント ライブラリ名</a:t>
            </a:r>
            <a:r>
              <a:rPr lang="en-US" altLang="ja-JP" sz="1600" dirty="0">
                <a:solidFill>
                  <a:srgbClr val="7030A0"/>
                </a:solidFill>
              </a:rPr>
              <a:t>&gt;</a:t>
            </a:r>
            <a:r>
              <a:rPr lang="en-US" altLang="ja-JP" dirty="0">
                <a:solidFill>
                  <a:srgbClr val="7030A0"/>
                </a:solidFill>
              </a:rPr>
              <a:t>’</a:t>
            </a:r>
          </a:p>
        </p:txBody>
      </p:sp>
      <p:sp>
        <p:nvSpPr>
          <p:cNvPr id="22" name="テキスト ボックス 21">
            <a:extLst>
              <a:ext uri="{FF2B5EF4-FFF2-40B4-BE49-F238E27FC236}">
                <a16:creationId xmlns:a16="http://schemas.microsoft.com/office/drawing/2014/main" id="{6604033C-AE82-464A-BC05-C6F56CA4F2E0}"/>
              </a:ext>
            </a:extLst>
          </p:cNvPr>
          <p:cNvSpPr txBox="1"/>
          <p:nvPr/>
        </p:nvSpPr>
        <p:spPr>
          <a:xfrm>
            <a:off x="1016168" y="5426970"/>
            <a:ext cx="10737578" cy="1178490"/>
          </a:xfrm>
          <a:prstGeom prst="rect">
            <a:avLst/>
          </a:prstGeom>
          <a:noFill/>
        </p:spPr>
        <p:txBody>
          <a:bodyPr wrap="square" lIns="179285" tIns="143428" rIns="179285" bIns="143428" rtlCol="0">
            <a:spAutoFit/>
          </a:bodyPr>
          <a:lstStyle/>
          <a:p>
            <a:pPr>
              <a:lnSpc>
                <a:spcPct val="90000"/>
              </a:lnSpc>
              <a:spcAft>
                <a:spcPts val="588"/>
              </a:spcAft>
            </a:pPr>
            <a:r>
              <a:rPr lang="ja-JP" altLang="en-US" sz="1600" dirty="0">
                <a:solidFill>
                  <a:srgbClr val="7030A0"/>
                </a:solidFill>
              </a:rPr>
              <a:t>注</a:t>
            </a:r>
            <a:r>
              <a:rPr lang="en-US" altLang="ja-JP" sz="1600" dirty="0">
                <a:solidFill>
                  <a:srgbClr val="7030A0"/>
                </a:solidFill>
              </a:rPr>
              <a:t>1. </a:t>
            </a:r>
            <a:r>
              <a:rPr lang="ja-JP" altLang="en-US" sz="1600" dirty="0">
                <a:solidFill>
                  <a:srgbClr val="7030A0"/>
                </a:solidFill>
              </a:rPr>
              <a:t>本</a:t>
            </a:r>
            <a:r>
              <a:rPr lang="en-US" altLang="ja-JP" sz="1600" dirty="0">
                <a:solidFill>
                  <a:srgbClr val="7030A0"/>
                </a:solidFill>
              </a:rPr>
              <a:t>PowerShell</a:t>
            </a:r>
            <a:r>
              <a:rPr lang="ja-JP" altLang="en-US" sz="1600" dirty="0">
                <a:solidFill>
                  <a:srgbClr val="7030A0"/>
                </a:solidFill>
              </a:rPr>
              <a:t>で新規に</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のドキュメントライブラリを作成することはありません。</a:t>
            </a:r>
            <a:br>
              <a:rPr lang="en-US" altLang="ja-JP" sz="1600" dirty="0">
                <a:solidFill>
                  <a:srgbClr val="7030A0"/>
                </a:solidFill>
              </a:rPr>
            </a:br>
            <a:r>
              <a:rPr lang="ja-JP" altLang="en-US" sz="1600" dirty="0">
                <a:solidFill>
                  <a:srgbClr val="7030A0"/>
                </a:solidFill>
              </a:rPr>
              <a:t>指定したいドキュメントライブラリがない場合は、</a:t>
            </a:r>
            <a:r>
              <a:rPr lang="en-US" altLang="ja-JP" sz="1600" dirty="0">
                <a:solidFill>
                  <a:srgbClr val="7030A0"/>
                </a:solidFill>
              </a:rPr>
              <a:t>PowerShell</a:t>
            </a:r>
            <a:r>
              <a:rPr lang="ja-JP" altLang="en-US" sz="1600" dirty="0">
                <a:solidFill>
                  <a:srgbClr val="7030A0"/>
                </a:solidFill>
              </a:rPr>
              <a:t>実行前に必ず</a:t>
            </a:r>
            <a:r>
              <a:rPr lang="en-US" altLang="ja-JP" sz="1600" dirty="0">
                <a:solidFill>
                  <a:srgbClr val="7030A0"/>
                </a:solidFill>
              </a:rPr>
              <a:t>SharePoint</a:t>
            </a:r>
            <a:r>
              <a:rPr lang="ja-JP" altLang="en-US" sz="1600" dirty="0">
                <a:solidFill>
                  <a:srgbClr val="7030A0"/>
                </a:solidFill>
              </a:rPr>
              <a:t> </a:t>
            </a:r>
            <a:r>
              <a:rPr lang="en-US" altLang="ja-JP" sz="1600" dirty="0">
                <a:solidFill>
                  <a:srgbClr val="7030A0"/>
                </a:solidFill>
              </a:rPr>
              <a:t>Online</a:t>
            </a:r>
            <a:r>
              <a:rPr lang="ja-JP" altLang="en-US" sz="1600" dirty="0">
                <a:solidFill>
                  <a:srgbClr val="7030A0"/>
                </a:solidFill>
              </a:rPr>
              <a:t>にドキュメントライブラリおよびライブラリ下にデータ格納フォルダを作成しておいてください。</a:t>
            </a:r>
            <a:br>
              <a:rPr lang="en-US" altLang="ja-JP" sz="1600" dirty="0">
                <a:solidFill>
                  <a:srgbClr val="7030A0"/>
                </a:solidFill>
              </a:rPr>
            </a:br>
            <a:r>
              <a:rPr lang="ja-JP" altLang="en-US" sz="1600" dirty="0">
                <a:solidFill>
                  <a:srgbClr val="7030A0"/>
                </a:solidFill>
              </a:rPr>
              <a:t>次ページ参照。</a:t>
            </a:r>
            <a:endParaRPr kumimoji="1" lang="en-US" altLang="ja-JP" sz="1600"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6" name="スライド番号プレースホルダー 3">
            <a:extLst>
              <a:ext uri="{FF2B5EF4-FFF2-40B4-BE49-F238E27FC236}">
                <a16:creationId xmlns:a16="http://schemas.microsoft.com/office/drawing/2014/main" id="{C3183FE7-A07D-4213-9D91-641C1EAB0850}"/>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8259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B1462B6-7FDD-4DA4-9841-3B87A3C807F8}"/>
              </a:ext>
            </a:extLst>
          </p:cNvPr>
          <p:cNvPicPr>
            <a:picLocks noChangeAspect="1"/>
          </p:cNvPicPr>
          <p:nvPr/>
        </p:nvPicPr>
        <p:blipFill>
          <a:blip r:embed="rId2"/>
          <a:stretch>
            <a:fillRect/>
          </a:stretch>
        </p:blipFill>
        <p:spPr>
          <a:xfrm>
            <a:off x="729711" y="4717781"/>
            <a:ext cx="7088828" cy="1436068"/>
          </a:xfrm>
          <a:prstGeom prst="rect">
            <a:avLst/>
          </a:prstGeom>
        </p:spPr>
      </p:pic>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6247243" cy="1809432"/>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注</a:t>
            </a:r>
            <a:r>
              <a:rPr lang="en-US" altLang="ja-JP" dirty="0">
                <a:gradFill>
                  <a:gsLst>
                    <a:gs pos="2917">
                      <a:schemeClr val="tx1"/>
                    </a:gs>
                    <a:gs pos="30000">
                      <a:schemeClr val="tx1"/>
                    </a:gs>
                  </a:gsLst>
                  <a:lin ang="5400000" scaled="0"/>
                </a:gradFill>
              </a:rPr>
              <a:t>1.</a:t>
            </a:r>
            <a:r>
              <a:rPr lang="ja-JP" altLang="en-US" dirty="0">
                <a:gradFill>
                  <a:gsLst>
                    <a:gs pos="2917">
                      <a:schemeClr val="tx1"/>
                    </a:gs>
                    <a:gs pos="30000">
                      <a:schemeClr val="tx1"/>
                    </a:gs>
                  </a:gsLst>
                  <a:lin ang="5400000" scaled="0"/>
                </a:gradFill>
              </a:rPr>
              <a:t>指定したいドキュメントライブラリがない場合は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実行前に必ず</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に</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ドキュメントライブラリを作成しておいてください。</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lvl="1">
              <a:lnSpc>
                <a:spcPct val="90000"/>
              </a:lnSpc>
              <a:spcAft>
                <a:spcPts val="588"/>
              </a:spcAft>
            </a:pPr>
            <a:r>
              <a:rPr lang="ja-JP" altLang="en-US" sz="1600" dirty="0">
                <a:solidFill>
                  <a:srgbClr val="0070C0"/>
                </a:solidFill>
              </a:rPr>
              <a:t>例：ドキュメントライブラリ名：</a:t>
            </a:r>
            <a:r>
              <a:rPr lang="en-US" altLang="ja-JP" sz="1600" dirty="0">
                <a:solidFill>
                  <a:srgbClr val="0070C0"/>
                </a:solidFill>
              </a:rPr>
              <a:t>Library1</a:t>
            </a:r>
            <a:br>
              <a:rPr lang="en-US" altLang="ja-JP" sz="1600" dirty="0">
                <a:solidFill>
                  <a:srgbClr val="0070C0"/>
                </a:solidFill>
              </a:rPr>
            </a:br>
            <a:r>
              <a:rPr lang="ja-JP" altLang="en-US" sz="1600" dirty="0">
                <a:solidFill>
                  <a:srgbClr val="0070C0"/>
                </a:solidFill>
              </a:rPr>
              <a:t>　　　　　　　　　　フォルダ：</a:t>
            </a:r>
            <a:r>
              <a:rPr lang="en-US" altLang="ja-JP" sz="1600" dirty="0">
                <a:solidFill>
                  <a:srgbClr val="0070C0"/>
                </a:solidFill>
              </a:rPr>
              <a:t>Outputs</a:t>
            </a:r>
            <a:endPar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endParaRPr>
          </a:p>
        </p:txBody>
      </p:sp>
      <p:pic>
        <p:nvPicPr>
          <p:cNvPr id="2" name="図 1">
            <a:extLst>
              <a:ext uri="{FF2B5EF4-FFF2-40B4-BE49-F238E27FC236}">
                <a16:creationId xmlns:a16="http://schemas.microsoft.com/office/drawing/2014/main" id="{D7FE5834-F731-4408-9233-69B92FDEA8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44991" y="1067824"/>
            <a:ext cx="1537240" cy="1996438"/>
          </a:xfrm>
          <a:prstGeom prst="rect">
            <a:avLst/>
          </a:prstGeom>
          <a:ln>
            <a:solidFill>
              <a:schemeClr val="bg1">
                <a:lumMod val="85000"/>
              </a:schemeClr>
            </a:solidFill>
          </a:ln>
        </p:spPr>
      </p:pic>
      <p:pic>
        <p:nvPicPr>
          <p:cNvPr id="3" name="図 2">
            <a:extLst>
              <a:ext uri="{FF2B5EF4-FFF2-40B4-BE49-F238E27FC236}">
                <a16:creationId xmlns:a16="http://schemas.microsoft.com/office/drawing/2014/main" id="{D5D08D96-6A22-47DD-9852-741DFDD968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4427" y="1224793"/>
            <a:ext cx="1339479" cy="1603408"/>
          </a:xfrm>
          <a:prstGeom prst="rect">
            <a:avLst/>
          </a:prstGeom>
          <a:ln>
            <a:solidFill>
              <a:schemeClr val="bg1">
                <a:lumMod val="85000"/>
              </a:schemeClr>
            </a:solidFill>
          </a:ln>
        </p:spPr>
      </p:pic>
      <p:sp>
        <p:nvSpPr>
          <p:cNvPr id="8" name="テキスト ボックス 7">
            <a:extLst>
              <a:ext uri="{FF2B5EF4-FFF2-40B4-BE49-F238E27FC236}">
                <a16:creationId xmlns:a16="http://schemas.microsoft.com/office/drawing/2014/main" id="{1D881678-663B-4CEB-88FF-FA96792059A0}"/>
              </a:ext>
            </a:extLst>
          </p:cNvPr>
          <p:cNvSpPr txBox="1"/>
          <p:nvPr/>
        </p:nvSpPr>
        <p:spPr>
          <a:xfrm>
            <a:off x="557626" y="3063871"/>
            <a:ext cx="10658455" cy="1289546"/>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solidFill>
                  <a:srgbClr val="7030A0"/>
                </a:solidFill>
                <a:latin typeface="游ゴシック" panose="020F0502020204030204"/>
                <a:ea typeface="游ゴシック" panose="020B0400000000000000" pitchFamily="50" charset="-128"/>
              </a:rPr>
              <a:t>設定例</a:t>
            </a:r>
            <a:r>
              <a:rPr lang="en-US" altLang="ja-JP" b="1" dirty="0">
                <a:solidFill>
                  <a:srgbClr val="7030A0"/>
                </a:solidFill>
                <a:latin typeface="游ゴシック" panose="020F0502020204030204"/>
                <a:ea typeface="游ゴシック" panose="020B0400000000000000" pitchFamily="50" charset="-128"/>
              </a:rPr>
              <a:t>:</a:t>
            </a:r>
            <a:r>
              <a:rPr lang="ja-JP" altLang="en-US" b="1" dirty="0">
                <a:solidFill>
                  <a:srgbClr val="7030A0"/>
                </a:solidFill>
                <a:latin typeface="游ゴシック" panose="020F0502020204030204"/>
                <a:ea typeface="游ゴシック" panose="020B0400000000000000" pitchFamily="50" charset="-128"/>
              </a:rPr>
              <a:t> </a:t>
            </a:r>
            <a:b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b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SharePoint</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 </a:t>
            </a:r>
            <a:r>
              <a:rPr lang="en-US" altLang="ja-JP"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Online</a:t>
            </a:r>
            <a:r>
              <a:rPr lang="ja-JP" altLang="en-US" dirty="0">
                <a:gradFill>
                  <a:gsLst>
                    <a:gs pos="2917">
                      <a:schemeClr val="tx1"/>
                    </a:gs>
                    <a:gs pos="30000">
                      <a:schemeClr val="tx1"/>
                    </a:gs>
                  </a:gsLst>
                  <a:lin ang="5400000" scaled="0"/>
                </a:gradFill>
                <a:latin typeface="游ゴシック" panose="020F0502020204030204"/>
                <a:ea typeface="游ゴシック" panose="020B0400000000000000" pitchFamily="50" charset="-128"/>
              </a:rPr>
              <a:t>サイト</a:t>
            </a:r>
            <a:r>
              <a:rPr lang="en-US" altLang="ja-JP" dirty="0">
                <a:gradFill>
                  <a:gsLst>
                    <a:gs pos="2917">
                      <a:schemeClr val="tx1"/>
                    </a:gs>
                    <a:gs pos="30000">
                      <a:schemeClr val="tx1"/>
                    </a:gs>
                  </a:gsLst>
                  <a:lin ang="5400000" scaled="0"/>
                </a:gradFill>
              </a:rPr>
              <a:t>URL: </a:t>
            </a:r>
            <a:r>
              <a:rPr lang="en-US" altLang="ja-JP" dirty="0">
                <a:solidFill>
                  <a:srgbClr val="7030A0"/>
                </a:solidFill>
              </a:rPr>
              <a:t>https://etsukomonline.sharepoint.com/sites/Project</a:t>
            </a:r>
            <a:br>
              <a:rPr lang="en-US" altLang="ja-JP" dirty="0">
                <a:solidFill>
                  <a:srgbClr val="7030A0"/>
                </a:solidFill>
              </a:rPr>
            </a:br>
            <a:r>
              <a:rPr lang="ja-JP" altLang="en-US" dirty="0">
                <a:gradFill>
                  <a:gsLst>
                    <a:gs pos="2917">
                      <a:schemeClr val="tx1"/>
                    </a:gs>
                    <a:gs pos="30000">
                      <a:schemeClr val="tx1"/>
                    </a:gs>
                  </a:gsLst>
                  <a:lin ang="5400000" scaled="0"/>
                </a:gradFill>
              </a:rPr>
              <a:t>ドキュメントライブラリ名</a:t>
            </a:r>
            <a:r>
              <a:rPr lang="en-US" altLang="ja-JP" dirty="0">
                <a:gradFill>
                  <a:gsLst>
                    <a:gs pos="2917">
                      <a:schemeClr val="tx1"/>
                    </a:gs>
                    <a:gs pos="30000">
                      <a:schemeClr val="tx1"/>
                    </a:gs>
                  </a:gsLst>
                  <a:lin ang="5400000" scaled="0"/>
                </a:gradFill>
              </a:rPr>
              <a:t>: </a:t>
            </a:r>
            <a:r>
              <a:rPr lang="en-US" altLang="ja-JP" dirty="0">
                <a:solidFill>
                  <a:srgbClr val="7030A0"/>
                </a:solidFill>
              </a:rPr>
              <a:t>Library1/outputs</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PC</a:t>
            </a:r>
            <a:r>
              <a:rPr lang="ja-JP" altLang="en-US" dirty="0">
                <a:gradFill>
                  <a:gsLst>
                    <a:gs pos="2917">
                      <a:schemeClr val="tx1"/>
                    </a:gs>
                    <a:gs pos="30000">
                      <a:schemeClr val="tx1"/>
                    </a:gs>
                  </a:gsLst>
                  <a:lin ang="5400000" scaled="0"/>
                </a:gradFill>
              </a:rPr>
              <a:t>内</a:t>
            </a:r>
            <a:r>
              <a:rPr lang="en-US" altLang="ja-JP" dirty="0">
                <a:gradFill>
                  <a:gsLst>
                    <a:gs pos="2917">
                      <a:schemeClr val="tx1"/>
                    </a:gs>
                    <a:gs pos="30000">
                      <a:schemeClr val="tx1"/>
                    </a:gs>
                  </a:gsLst>
                  <a:lin ang="5400000" scaled="0"/>
                </a:gradFill>
              </a:rPr>
              <a:t>O365 usage</a:t>
            </a:r>
            <a:r>
              <a:rPr lang="ja-JP" altLang="en-US" dirty="0">
                <a:gradFill>
                  <a:gsLst>
                    <a:gs pos="2917">
                      <a:schemeClr val="tx1"/>
                    </a:gs>
                    <a:gs pos="30000">
                      <a:schemeClr val="tx1"/>
                    </a:gs>
                  </a:gsLst>
                  <a:lin ang="5400000" scaled="0"/>
                </a:gradFill>
              </a:rPr>
              <a:t>データ保存フォルダ</a:t>
            </a:r>
            <a:r>
              <a:rPr lang="en-US" altLang="ja-JP" dirty="0">
                <a:gradFill>
                  <a:gsLst>
                    <a:gs pos="2917">
                      <a:schemeClr val="tx1"/>
                    </a:gs>
                    <a:gs pos="30000">
                      <a:schemeClr val="tx1"/>
                    </a:gs>
                  </a:gsLst>
                  <a:lin ang="5400000" scaled="0"/>
                </a:gradFill>
              </a:rPr>
              <a:t>: </a:t>
            </a:r>
            <a:r>
              <a:rPr lang="en-US" altLang="ja-JP" dirty="0">
                <a:solidFill>
                  <a:srgbClr val="7030A0"/>
                </a:solidFill>
              </a:rPr>
              <a:t>C:\temp\outputs</a:t>
            </a:r>
            <a:endParaRPr kumimoji="1" lang="en-US" altLang="ja-JP" b="0" i="0" u="none" strike="noStrike" kern="1200" cap="none" spc="0" normalizeH="0" baseline="0" noProof="0" dirty="0">
              <a:ln>
                <a:noFill/>
              </a:ln>
              <a:solidFill>
                <a:srgbClr val="7030A0"/>
              </a:solidFill>
              <a:effectLst/>
              <a:uLnTx/>
              <a:uFillTx/>
              <a:latin typeface="游ゴシック" panose="020F0502020204030204"/>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B1E506A3-1D28-474D-A0D9-3BBDAAD03DF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sp>
        <p:nvSpPr>
          <p:cNvPr id="19" name="四角形: 角を丸くする 18">
            <a:extLst>
              <a:ext uri="{FF2B5EF4-FFF2-40B4-BE49-F238E27FC236}">
                <a16:creationId xmlns:a16="http://schemas.microsoft.com/office/drawing/2014/main" id="{EE749C9E-609E-4703-B462-2A8CE4D02CCD}"/>
              </a:ext>
            </a:extLst>
          </p:cNvPr>
          <p:cNvSpPr/>
          <p:nvPr/>
        </p:nvSpPr>
        <p:spPr>
          <a:xfrm>
            <a:off x="570451" y="5447252"/>
            <a:ext cx="7013197" cy="3928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スライド番号プレースホルダー 3">
            <a:extLst>
              <a:ext uri="{FF2B5EF4-FFF2-40B4-BE49-F238E27FC236}">
                <a16:creationId xmlns:a16="http://schemas.microsoft.com/office/drawing/2014/main" id="{32EB4BE8-4389-4B4E-82DD-C5BD911809E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0F15211A-9145-463A-8E4C-346017E7D254}"/>
              </a:ext>
            </a:extLst>
          </p:cNvPr>
          <p:cNvGrpSpPr/>
          <p:nvPr/>
        </p:nvGrpSpPr>
        <p:grpSpPr>
          <a:xfrm>
            <a:off x="8052237" y="4328719"/>
            <a:ext cx="3147065" cy="1954635"/>
            <a:chOff x="7959959" y="3825380"/>
            <a:chExt cx="1687380" cy="1098958"/>
          </a:xfrm>
        </p:grpSpPr>
        <p:pic>
          <p:nvPicPr>
            <p:cNvPr id="7" name="図 6">
              <a:extLst>
                <a:ext uri="{FF2B5EF4-FFF2-40B4-BE49-F238E27FC236}">
                  <a16:creationId xmlns:a16="http://schemas.microsoft.com/office/drawing/2014/main" id="{A7B1BCC9-4083-4D9E-AE55-9DBFF1D5DA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959959" y="3825380"/>
              <a:ext cx="1687380" cy="1098958"/>
            </a:xfrm>
            <a:prstGeom prst="rect">
              <a:avLst/>
            </a:prstGeom>
            <a:ln>
              <a:solidFill>
                <a:schemeClr val="bg1">
                  <a:lumMod val="85000"/>
                </a:schemeClr>
              </a:solidFill>
            </a:ln>
          </p:spPr>
        </p:pic>
        <p:sp>
          <p:nvSpPr>
            <p:cNvPr id="11" name="四角形: 角を丸くする 10">
              <a:extLst>
                <a:ext uri="{FF2B5EF4-FFF2-40B4-BE49-F238E27FC236}">
                  <a16:creationId xmlns:a16="http://schemas.microsoft.com/office/drawing/2014/main" id="{46B2C11E-F009-471A-9555-FC0CB4D9D734}"/>
                </a:ext>
              </a:extLst>
            </p:cNvPr>
            <p:cNvSpPr/>
            <p:nvPr/>
          </p:nvSpPr>
          <p:spPr>
            <a:xfrm>
              <a:off x="8045043" y="4605555"/>
              <a:ext cx="713063" cy="2460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506318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5" y="1099449"/>
            <a:ext cx="10198457" cy="79094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もし</a:t>
            </a:r>
            <a:r>
              <a:rPr lang="en-US" altLang="ja-JP" dirty="0">
                <a:gradFill>
                  <a:gsLst>
                    <a:gs pos="2917">
                      <a:schemeClr val="tx1"/>
                    </a:gs>
                    <a:gs pos="30000">
                      <a:schemeClr val="tx1"/>
                    </a:gs>
                  </a:gsLst>
                  <a:lin ang="5400000" scaled="0"/>
                </a:gradFill>
              </a:rPr>
              <a:t>C:\temp\</a:t>
            </a:r>
            <a:r>
              <a:rPr lang="ja-JP" altLang="en-US" dirty="0">
                <a:gradFill>
                  <a:gsLst>
                    <a:gs pos="2917">
                      <a:schemeClr val="tx1"/>
                    </a:gs>
                    <a:gs pos="30000">
                      <a:schemeClr val="tx1"/>
                    </a:gs>
                  </a:gsLst>
                  <a:lin ang="5400000" scaled="0"/>
                </a:gradFill>
              </a:rPr>
              <a:t>以外の任意のフォルダに資格情報</a:t>
            </a:r>
            <a:r>
              <a:rPr lang="en-US" altLang="ja-JP" dirty="0">
                <a:gradFill>
                  <a:gsLst>
                    <a:gs pos="2917">
                      <a:schemeClr val="tx1"/>
                    </a:gs>
                    <a:gs pos="30000">
                      <a:schemeClr val="tx1"/>
                    </a:gs>
                  </a:gsLst>
                  <a:lin ang="5400000" scaled="0"/>
                </a:gradFill>
              </a:rPr>
              <a:t>XML</a:t>
            </a:r>
            <a:r>
              <a:rPr lang="ja-JP" altLang="en-US" dirty="0">
                <a:gradFill>
                  <a:gsLst>
                    <a:gs pos="2917">
                      <a:schemeClr val="tx1"/>
                    </a:gs>
                    <a:gs pos="30000">
                      <a:schemeClr val="tx1"/>
                    </a:gs>
                  </a:gsLst>
                  <a:lin ang="5400000" scaled="0"/>
                </a:gradFill>
              </a:rPr>
              <a:t>を生成した場合は、</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Credential</a:t>
            </a:r>
            <a:r>
              <a:rPr lang="ja-JP" altLang="en-US" dirty="0">
                <a:gradFill>
                  <a:gsLst>
                    <a:gs pos="2917">
                      <a:schemeClr val="tx1"/>
                    </a:gs>
                    <a:gs pos="30000">
                      <a:schemeClr val="tx1"/>
                    </a:gs>
                  </a:gsLst>
                  <a:lin ang="5400000" scaled="0"/>
                </a:gradFill>
              </a:rPr>
              <a:t>設定を編集する必要があります。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３． </a:t>
            </a:r>
            <a:r>
              <a:rPr lang="en-US" altLang="ja-JP" sz="3529" dirty="0">
                <a:solidFill>
                  <a:schemeClr val="tx2"/>
                </a:solidFill>
              </a:rPr>
              <a:t>PowerShell </a:t>
            </a:r>
            <a:r>
              <a:rPr lang="ja-JP" altLang="en-US" sz="3529" dirty="0">
                <a:solidFill>
                  <a:schemeClr val="tx2"/>
                </a:solidFill>
              </a:rPr>
              <a:t>および出力フォルダの準備</a:t>
            </a:r>
          </a:p>
        </p:txBody>
      </p:sp>
      <p:grpSp>
        <p:nvGrpSpPr>
          <p:cNvPr id="6" name="グループ化 5">
            <a:extLst>
              <a:ext uri="{FF2B5EF4-FFF2-40B4-BE49-F238E27FC236}">
                <a16:creationId xmlns:a16="http://schemas.microsoft.com/office/drawing/2014/main" id="{F84086CF-CFDC-4757-93B4-84EF60C4B898}"/>
              </a:ext>
            </a:extLst>
          </p:cNvPr>
          <p:cNvGrpSpPr/>
          <p:nvPr/>
        </p:nvGrpSpPr>
        <p:grpSpPr>
          <a:xfrm>
            <a:off x="1937856" y="1894919"/>
            <a:ext cx="7147508" cy="4153106"/>
            <a:chOff x="1937856" y="1894919"/>
            <a:chExt cx="7147508" cy="4153106"/>
          </a:xfrm>
        </p:grpSpPr>
        <p:pic>
          <p:nvPicPr>
            <p:cNvPr id="3" name="図 2">
              <a:extLst>
                <a:ext uri="{FF2B5EF4-FFF2-40B4-BE49-F238E27FC236}">
                  <a16:creationId xmlns:a16="http://schemas.microsoft.com/office/drawing/2014/main" id="{1C6EC5A4-D98C-486C-804B-8F1F6C933E4A}"/>
                </a:ext>
              </a:extLst>
            </p:cNvPr>
            <p:cNvPicPr>
              <a:picLocks noChangeAspect="1"/>
            </p:cNvPicPr>
            <p:nvPr/>
          </p:nvPicPr>
          <p:blipFill>
            <a:blip r:embed="rId2"/>
            <a:stretch>
              <a:fillRect/>
            </a:stretch>
          </p:blipFill>
          <p:spPr>
            <a:xfrm>
              <a:off x="1937856" y="1894919"/>
              <a:ext cx="7147508" cy="4153106"/>
            </a:xfrm>
            <a:prstGeom prst="rect">
              <a:avLst/>
            </a:prstGeom>
          </p:spPr>
        </p:pic>
        <p:cxnSp>
          <p:nvCxnSpPr>
            <p:cNvPr id="14" name="直線コネクタ 13">
              <a:extLst>
                <a:ext uri="{FF2B5EF4-FFF2-40B4-BE49-F238E27FC236}">
                  <a16:creationId xmlns:a16="http://schemas.microsoft.com/office/drawing/2014/main" id="{B86013A6-5C30-4933-A44C-640946CB88E8}"/>
                </a:ext>
              </a:extLst>
            </p:cNvPr>
            <p:cNvCxnSpPr>
              <a:cxnSpLocks/>
            </p:cNvCxnSpPr>
            <p:nvPr/>
          </p:nvCxnSpPr>
          <p:spPr>
            <a:xfrm>
              <a:off x="4304952" y="4237838"/>
              <a:ext cx="4278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27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3752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1347748" cy="4618535"/>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や</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HR</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システムからの出力といった、別の方法で条件にあった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ファイルを用意する方法</a:t>
            </a: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以下の条件にあった</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ファイルを毎月分用意してください。</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UTF8</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コンマ区切り</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、のフォーマットの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ファイル名は</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6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users_YYYY_MM_DD</a:t>
            </a:r>
            <a:r>
              <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といった年月日が含まれる表記フォーマットに従うこと。</a:t>
            </a:r>
            <a:b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XXX</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部分は自由な文字列で何文字でも、</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DD</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と</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XXXX</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の間はスペース</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solidFill>
                  <a:srgbClr val="4472C4"/>
                </a:solidFill>
                <a:effectLst/>
                <a:uLnTx/>
                <a:uFillTx/>
                <a:latin typeface="游ゴシック" panose="020F0502020204030204"/>
                <a:ea typeface="游ゴシック" panose="020B0400000000000000" pitchFamily="50" charset="-128"/>
                <a:cs typeface="+mn-cs"/>
              </a:rPr>
              <a:t>例えば</a:t>
            </a:r>
            <a:r>
              <a:rPr kumimoji="1" lang="ja-JP" altLang="en-US"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a:t>
            </a:r>
            <a:r>
              <a:rPr kumimoji="1" lang="en-US" altLang="ja-JP" sz="1800" b="1"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users_2018_04_01 directory”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となり</a:t>
            </a:r>
            <a:r>
              <a:rPr kumimoji="1" lang="ja-JP" altLang="en-US"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毎月分ファイルを用意する</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ほとんどの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グラフで共通に利用する情報であるため、以下の列名とユーザー毎の情報を</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ファイルに含めてください。</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srgbClr val="FF0000"/>
                </a:solidFill>
                <a:effectLst/>
                <a:uLnTx/>
                <a:uFillTx/>
                <a:latin typeface="游ゴシック" panose="020F0502020204030204"/>
                <a:ea typeface="游ゴシック" panose="020B0400000000000000" pitchFamily="50" charset="-128"/>
                <a:cs typeface="+mn-cs"/>
              </a:rPr>
              <a:t>UserPrincipalName</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Company</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“Department”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“DisplayName” </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417737" y="5733604"/>
            <a:ext cx="9865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en-US" altLang="ja-JP" sz="1200" b="0" i="0" u="sng" strike="noStrike" kern="1200" cap="none" spc="0" normalizeH="0" baseline="0" noProof="0" dirty="0" err="1">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UserPrincipalName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Department</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DisplayName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列が含まれていない場合は、サンプルテンプレート利用時</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でファイル読み取り時にエラーなります。</a:t>
            </a:r>
          </a:p>
        </p:txBody>
      </p:sp>
      <p:sp>
        <p:nvSpPr>
          <p:cNvPr id="2" name="正方形/長方形 1">
            <a:extLst>
              <a:ext uri="{FF2B5EF4-FFF2-40B4-BE49-F238E27FC236}">
                <a16:creationId xmlns:a16="http://schemas.microsoft.com/office/drawing/2014/main" id="{AB63C424-5D51-48F7-AE03-E43EE2223A08}"/>
              </a:ext>
            </a:extLst>
          </p:cNvPr>
          <p:cNvSpPr/>
          <p:nvPr/>
        </p:nvSpPr>
        <p:spPr>
          <a:xfrm>
            <a:off x="302004" y="2155971"/>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9" name="正方形/長方形 8">
            <a:extLst>
              <a:ext uri="{FF2B5EF4-FFF2-40B4-BE49-F238E27FC236}">
                <a16:creationId xmlns:a16="http://schemas.microsoft.com/office/drawing/2014/main" id="{AC646A2C-DCEB-4D19-BAED-B29F34F6FF84}"/>
              </a:ext>
            </a:extLst>
          </p:cNvPr>
          <p:cNvSpPr/>
          <p:nvPr/>
        </p:nvSpPr>
        <p:spPr>
          <a:xfrm>
            <a:off x="311791" y="2752988"/>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
        <p:nvSpPr>
          <p:cNvPr id="12" name="正方形/長方形 11">
            <a:extLst>
              <a:ext uri="{FF2B5EF4-FFF2-40B4-BE49-F238E27FC236}">
                <a16:creationId xmlns:a16="http://schemas.microsoft.com/office/drawing/2014/main" id="{F27EDE07-6853-4719-90A5-7FCDD55FAFDA}"/>
              </a:ext>
            </a:extLst>
          </p:cNvPr>
          <p:cNvSpPr/>
          <p:nvPr/>
        </p:nvSpPr>
        <p:spPr>
          <a:xfrm>
            <a:off x="304800" y="3702342"/>
            <a:ext cx="813732" cy="28522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重要</a:t>
            </a:r>
          </a:p>
        </p:txBody>
      </p:sp>
    </p:spTree>
    <p:extLst>
      <p:ext uri="{BB962C8B-B14F-4D97-AF65-F5344CB8AC3E}">
        <p14:creationId xmlns:p14="http://schemas.microsoft.com/office/powerpoint/2010/main" val="23559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別システムから用意</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31731" y="1082671"/>
            <a:ext cx="10114566" cy="4579421"/>
          </a:xfrm>
          <a:prstGeom prst="rect">
            <a:avLst/>
          </a:prstGeom>
          <a:noFill/>
        </p:spPr>
        <p:txBody>
          <a:bodyPr wrap="square" lIns="179285" tIns="143428" rIns="179285" bIns="143428" rtlCol="0">
            <a:spAutoFit/>
          </a:bodyPr>
          <a:lstStyle/>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4"/>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Teams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および</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O365 Power 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テンプレートサンプルの中のグラフで以下の情報を利用したグラフが存在します。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それらグラフを利用する場合は、以下の列名とユーザー毎の情報をファイルに含めてください。</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Title”</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UsageLocation</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Office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MobilePhone</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PhoneNumber</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City</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0"/>
              </a:spcBef>
              <a:spcAft>
                <a:spcPts val="588"/>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800100" marR="0" lvl="1" indent="-342900" algn="l" defTabSz="914400" rtl="0" eaLnBrk="1" fontAlgn="auto" latinLnBrk="0" hangingPunct="1">
              <a:lnSpc>
                <a:spcPct val="90000"/>
              </a:lnSpc>
              <a:spcBef>
                <a:spcPts val="0"/>
              </a:spcBef>
              <a:spcAft>
                <a:spcPts val="588"/>
              </a:spcAft>
              <a:buClrTx/>
              <a:buSzTx/>
              <a:buFont typeface="+mj-ea"/>
              <a:buAutoNum type="circleNumDbPlain" startAt="5"/>
              <a:tabLst/>
              <a:defRPr/>
            </a:pP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その他列に含めたい情報を自由に追加してください。</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自由に追加した列を</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で読み取り、後ほどグラフに追加すればグラフ要素として利用可能になります。</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例：職務レベル、勤続年数など</a:t>
            </a:r>
          </a:p>
        </p:txBody>
      </p:sp>
      <p:sp>
        <p:nvSpPr>
          <p:cNvPr id="11" name="テキスト ボックス 10">
            <a:extLst>
              <a:ext uri="{FF2B5EF4-FFF2-40B4-BE49-F238E27FC236}">
                <a16:creationId xmlns:a16="http://schemas.microsoft.com/office/drawing/2014/main" id="{538EEA9A-1F9F-4FC1-93EE-07CF04A0ED66}"/>
              </a:ext>
            </a:extLst>
          </p:cNvPr>
          <p:cNvSpPr txBox="1"/>
          <p:nvPr/>
        </p:nvSpPr>
        <p:spPr>
          <a:xfrm>
            <a:off x="1593907" y="3627967"/>
            <a:ext cx="98654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 </a:t>
            </a:r>
            <a:b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b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これらの列が含まれていない場合は、</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Power</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BI</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 </a:t>
            </a: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Desktop</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でグラフ表示時にエラーになるグラフがあります。</a:t>
            </a:r>
          </a:p>
        </p:txBody>
      </p:sp>
      <p:sp>
        <p:nvSpPr>
          <p:cNvPr id="2" name="テキスト ボックス 1">
            <a:extLst>
              <a:ext uri="{FF2B5EF4-FFF2-40B4-BE49-F238E27FC236}">
                <a16:creationId xmlns:a16="http://schemas.microsoft.com/office/drawing/2014/main" id="{0870299B-8FA2-4865-B7CB-093DCBC0E6B5}"/>
              </a:ext>
            </a:extLst>
          </p:cNvPr>
          <p:cNvSpPr txBox="1"/>
          <p:nvPr/>
        </p:nvSpPr>
        <p:spPr>
          <a:xfrm>
            <a:off x="3540153" y="1954634"/>
            <a:ext cx="5251509" cy="1371594"/>
          </a:xfrm>
          <a:prstGeom prst="rect">
            <a:avLst/>
          </a:prstGeom>
          <a:noFill/>
        </p:spPr>
        <p:txBody>
          <a:bodyPr wrap="square" rtlCol="0">
            <a:spAutoFit/>
          </a:bodyPr>
          <a:lstStyle/>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WhenCreated</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PreferredDataLocation</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6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PreferredLanguage</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LastPasswordChangeTimestamp</a:t>
            </a:r>
            <a:r>
              <a:rPr kumimoji="1" lang="ja-JP" altLang="en-US"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a:p>
            <a:pPr marL="1257300" marR="0" lvl="2" indent="-342900" algn="l" defTabSz="914400"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1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“Licenses”</a:t>
            </a:r>
            <a:endParaRPr kumimoji="1" lang="en-US" altLang="ja-JP"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255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取得対象データについて</a:t>
            </a: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838899" y="868037"/>
            <a:ext cx="10544962" cy="1199778"/>
          </a:xfrm>
          <a:prstGeom prst="rect">
            <a:avLst/>
          </a:prstGeom>
          <a:noFill/>
        </p:spPr>
        <p:txBody>
          <a:bodyPr wrap="square" lIns="179285" tIns="143428" rIns="179285" bIns="143428" rtlCol="0">
            <a:spAutoFit/>
          </a:bodyPr>
          <a:lstStyle/>
          <a:p>
            <a:pPr>
              <a:lnSpc>
                <a:spcPct val="90000"/>
              </a:lnSpc>
              <a:spcAft>
                <a:spcPts val="588"/>
              </a:spcAft>
            </a:pPr>
            <a:r>
              <a:rPr lang="ja-JP" altLang="en-US" sz="2000" b="1" dirty="0">
                <a:gradFill>
                  <a:gsLst>
                    <a:gs pos="2917">
                      <a:schemeClr val="tx1"/>
                    </a:gs>
                    <a:gs pos="30000">
                      <a:schemeClr val="tx1"/>
                    </a:gs>
                  </a:gsLst>
                  <a:lin ang="5400000" scaled="0"/>
                </a:gradFill>
              </a:rPr>
              <a:t>別紙で解説する</a:t>
            </a:r>
            <a:r>
              <a:rPr lang="en-US" altLang="ja-JP" sz="2000" b="1" dirty="0">
                <a:gradFill>
                  <a:gsLst>
                    <a:gs pos="2917">
                      <a:schemeClr val="tx1"/>
                    </a:gs>
                    <a:gs pos="30000">
                      <a:schemeClr val="tx1"/>
                    </a:gs>
                  </a:gsLst>
                  <a:lin ang="5400000" scaled="0"/>
                </a:gradFill>
              </a:rPr>
              <a:t>Power</a:t>
            </a:r>
            <a:r>
              <a:rPr lang="ja-JP" altLang="en-US" sz="2000" b="1" dirty="0">
                <a:gradFill>
                  <a:gsLst>
                    <a:gs pos="2917">
                      <a:schemeClr val="tx1"/>
                    </a:gs>
                    <a:gs pos="30000">
                      <a:schemeClr val="tx1"/>
                    </a:gs>
                  </a:gsLst>
                  <a:lin ang="5400000" scaled="0"/>
                </a:gradFill>
              </a:rPr>
              <a:t> </a:t>
            </a:r>
            <a:r>
              <a:rPr lang="en-US" altLang="ja-JP" sz="2000" b="1" dirty="0">
                <a:gradFill>
                  <a:gsLst>
                    <a:gs pos="2917">
                      <a:schemeClr val="tx1"/>
                    </a:gs>
                    <a:gs pos="30000">
                      <a:schemeClr val="tx1"/>
                    </a:gs>
                  </a:gsLst>
                  <a:lin ang="5400000" scaled="0"/>
                </a:gradFill>
              </a:rPr>
              <a:t>BI</a:t>
            </a:r>
            <a:r>
              <a:rPr lang="ja-JP" altLang="en-US" sz="2000" b="1" dirty="0">
                <a:gradFill>
                  <a:gsLst>
                    <a:gs pos="2917">
                      <a:schemeClr val="tx1"/>
                    </a:gs>
                    <a:gs pos="30000">
                      <a:schemeClr val="tx1"/>
                    </a:gs>
                  </a:gsLst>
                  <a:lin ang="5400000" scaled="0"/>
                </a:gradFill>
              </a:rPr>
              <a:t>グラフテンプレート（合計２つ）では最大以下のデータおよび</a:t>
            </a:r>
            <a:r>
              <a:rPr lang="en-US" altLang="ja-JP" sz="2000" b="1" dirty="0">
                <a:gradFill>
                  <a:gsLst>
                    <a:gs pos="2917">
                      <a:schemeClr val="tx1"/>
                    </a:gs>
                    <a:gs pos="30000">
                      <a:schemeClr val="tx1"/>
                    </a:gs>
                  </a:gsLst>
                  <a:lin ang="5400000" scaled="0"/>
                </a:gradFill>
              </a:rPr>
              <a:t>Forms</a:t>
            </a:r>
            <a:r>
              <a:rPr lang="ja-JP" altLang="en-US" sz="2000" b="1" dirty="0">
                <a:gradFill>
                  <a:gsLst>
                    <a:gs pos="2917">
                      <a:schemeClr val="tx1"/>
                    </a:gs>
                    <a:gs pos="30000">
                      <a:schemeClr val="tx1"/>
                    </a:gs>
                  </a:gsLst>
                  <a:lin ang="5400000" scaled="0"/>
                </a:gradFill>
              </a:rPr>
              <a:t>アンケート結果</a:t>
            </a:r>
            <a:r>
              <a:rPr lang="en-US" altLang="ja-JP" sz="2000" b="1" dirty="0">
                <a:gradFill>
                  <a:gsLst>
                    <a:gs pos="2917">
                      <a:schemeClr val="tx1"/>
                    </a:gs>
                    <a:gs pos="30000">
                      <a:schemeClr val="tx1"/>
                    </a:gs>
                  </a:gsLst>
                  <a:lin ang="5400000" scaled="0"/>
                </a:gradFill>
              </a:rPr>
              <a:t>Excel</a:t>
            </a:r>
            <a:r>
              <a:rPr lang="ja-JP" altLang="en-US" sz="2000" b="1" dirty="0">
                <a:gradFill>
                  <a:gsLst>
                    <a:gs pos="2917">
                      <a:schemeClr val="tx1"/>
                    </a:gs>
                    <a:gs pos="30000">
                      <a:schemeClr val="tx1"/>
                    </a:gs>
                  </a:gsLst>
                  <a:lin ang="5400000" scaled="0"/>
                </a:gradFill>
              </a:rPr>
              <a:t>を参照します。</a:t>
            </a:r>
            <a:endParaRPr lang="en-US" altLang="ja-JP" sz="2000" b="1" dirty="0">
              <a:gradFill>
                <a:gsLst>
                  <a:gs pos="2917">
                    <a:schemeClr val="tx1"/>
                  </a:gs>
                  <a:gs pos="30000">
                    <a:schemeClr val="tx1"/>
                  </a:gs>
                </a:gsLst>
                <a:lin ang="5400000" scaled="0"/>
              </a:gradFill>
            </a:endParaRPr>
          </a:p>
          <a:p>
            <a:pPr>
              <a:lnSpc>
                <a:spcPct val="90000"/>
              </a:lnSpc>
              <a:spcAft>
                <a:spcPts val="588"/>
              </a:spcAft>
            </a:pPr>
            <a:r>
              <a:rPr lang="ja-JP" altLang="en-US" sz="2000" b="1" dirty="0">
                <a:gradFill>
                  <a:gsLst>
                    <a:gs pos="2917">
                      <a:schemeClr val="tx1"/>
                    </a:gs>
                    <a:gs pos="30000">
                      <a:schemeClr val="tx1"/>
                    </a:gs>
                  </a:gsLst>
                  <a:lin ang="5400000" scaled="0"/>
                </a:gradFill>
              </a:rPr>
              <a:t>データ取得は同時に行ってください。</a:t>
            </a:r>
            <a:endParaRPr lang="en-US" altLang="ja-JP" sz="2000" b="1" dirty="0">
              <a:gradFill>
                <a:gsLst>
                  <a:gs pos="2917">
                    <a:schemeClr val="tx1"/>
                  </a:gs>
                  <a:gs pos="30000">
                    <a:schemeClr val="tx1"/>
                  </a:gs>
                </a:gsLst>
                <a:lin ang="5400000" scaled="0"/>
              </a:gradFill>
            </a:endParaRPr>
          </a:p>
        </p:txBody>
      </p:sp>
      <p:pic>
        <p:nvPicPr>
          <p:cNvPr id="9" name="図 8">
            <a:extLst>
              <a:ext uri="{FF2B5EF4-FFF2-40B4-BE49-F238E27FC236}">
                <a16:creationId xmlns:a16="http://schemas.microsoft.com/office/drawing/2014/main" id="{4218AE96-91D3-4BC5-9F64-EB05D83920B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102217" y="2091299"/>
            <a:ext cx="3145872" cy="4460504"/>
          </a:xfrm>
          <a:prstGeom prst="rect">
            <a:avLst/>
          </a:prstGeom>
        </p:spPr>
      </p:pic>
      <p:sp>
        <p:nvSpPr>
          <p:cNvPr id="3" name="右中かっこ 2">
            <a:extLst>
              <a:ext uri="{FF2B5EF4-FFF2-40B4-BE49-F238E27FC236}">
                <a16:creationId xmlns:a16="http://schemas.microsoft.com/office/drawing/2014/main" id="{171F6C9F-0DEB-4E1E-8D8F-3C97C31356AB}"/>
              </a:ext>
            </a:extLst>
          </p:cNvPr>
          <p:cNvSpPr/>
          <p:nvPr/>
        </p:nvSpPr>
        <p:spPr>
          <a:xfrm rot="10800000">
            <a:off x="3926044" y="2432807"/>
            <a:ext cx="285227" cy="3313652"/>
          </a:xfrm>
          <a:prstGeom prst="rightBrace">
            <a:avLst>
              <a:gd name="adj1" fmla="val 8333"/>
              <a:gd name="adj2" fmla="val 46875"/>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87C429B5-4157-4FEC-9447-F3E1977AE0A1}"/>
              </a:ext>
            </a:extLst>
          </p:cNvPr>
          <p:cNvSpPr txBox="1"/>
          <p:nvPr/>
        </p:nvSpPr>
        <p:spPr>
          <a:xfrm>
            <a:off x="285227" y="3691157"/>
            <a:ext cx="3816990" cy="954107"/>
          </a:xfrm>
          <a:prstGeom prst="rect">
            <a:avLst/>
          </a:prstGeom>
          <a:noFill/>
        </p:spPr>
        <p:txBody>
          <a:bodyPr wrap="square" rtlCol="0">
            <a:spAutoFit/>
          </a:bodyPr>
          <a:lstStyle/>
          <a:p>
            <a:r>
              <a:rPr lang="ja-JP" altLang="en-US" sz="1400" b="1" dirty="0">
                <a:solidFill>
                  <a:srgbClr val="00B0F0"/>
                </a:solidFill>
              </a:rPr>
              <a:t>必須</a:t>
            </a:r>
            <a:endParaRPr lang="en-US" altLang="ja-JP" sz="1400" b="1" dirty="0">
              <a:solidFill>
                <a:srgbClr val="00B0F0"/>
              </a:solidFill>
            </a:endParaRPr>
          </a:p>
          <a:p>
            <a:r>
              <a:rPr lang="ja-JP" altLang="en-US" sz="1400" dirty="0">
                <a:solidFill>
                  <a:srgbClr val="00B0F0"/>
                </a:solidFill>
              </a:rPr>
              <a:t>・</a:t>
            </a:r>
            <a:r>
              <a:rPr kumimoji="1" lang="en-US" altLang="ja-JP" sz="1400" dirty="0">
                <a:solidFill>
                  <a:srgbClr val="00B0F0"/>
                </a:solidFill>
              </a:rPr>
              <a:t>Microsoft</a:t>
            </a:r>
            <a:r>
              <a:rPr kumimoji="1" lang="ja-JP" altLang="en-US" sz="1400" dirty="0">
                <a:solidFill>
                  <a:srgbClr val="00B0F0"/>
                </a:solidFill>
              </a:rPr>
              <a:t> </a:t>
            </a:r>
            <a:r>
              <a:rPr kumimoji="1" lang="en-US" altLang="ja-JP" sz="1400" dirty="0">
                <a:solidFill>
                  <a:srgbClr val="00B0F0"/>
                </a:solidFill>
              </a:rPr>
              <a:t>Graph</a:t>
            </a:r>
            <a:r>
              <a:rPr kumimoji="1" lang="ja-JP" altLang="en-US" sz="1400" dirty="0">
                <a:solidFill>
                  <a:srgbClr val="00B0F0"/>
                </a:solidFill>
              </a:rPr>
              <a:t> </a:t>
            </a:r>
            <a:r>
              <a:rPr kumimoji="1" lang="en-US" altLang="ja-JP" sz="1400" dirty="0">
                <a:solidFill>
                  <a:srgbClr val="00B0F0"/>
                </a:solidFill>
              </a:rPr>
              <a:t>API</a:t>
            </a:r>
            <a:r>
              <a:rPr kumimoji="1" lang="ja-JP" altLang="en-US" sz="1400" dirty="0">
                <a:solidFill>
                  <a:srgbClr val="00B0F0"/>
                </a:solidFill>
              </a:rPr>
              <a:t>で取得</a:t>
            </a:r>
            <a:br>
              <a:rPr kumimoji="1" lang="en-US" altLang="ja-JP" sz="1400" dirty="0">
                <a:solidFill>
                  <a:srgbClr val="00B0F0"/>
                </a:solidFill>
              </a:rPr>
            </a:br>
            <a:r>
              <a:rPr kumimoji="1" lang="ja-JP" altLang="en-US" sz="1400" dirty="0">
                <a:solidFill>
                  <a:srgbClr val="00B0F0"/>
                </a:solidFill>
              </a:rPr>
              <a:t>または</a:t>
            </a:r>
            <a:endParaRPr kumimoji="1" lang="en-US" altLang="ja-JP" sz="1400" dirty="0">
              <a:solidFill>
                <a:srgbClr val="00B0F0"/>
              </a:solidFill>
            </a:endParaRPr>
          </a:p>
          <a:p>
            <a:r>
              <a:rPr lang="ja-JP" altLang="en-US" sz="1400" dirty="0">
                <a:solidFill>
                  <a:srgbClr val="00B0F0"/>
                </a:solidFill>
              </a:rPr>
              <a:t>・手動で</a:t>
            </a:r>
            <a:r>
              <a:rPr lang="en-US" altLang="ja-JP" sz="1400" dirty="0">
                <a:solidFill>
                  <a:srgbClr val="00B0F0"/>
                </a:solidFill>
              </a:rPr>
              <a:t>O365</a:t>
            </a:r>
            <a:r>
              <a:rPr lang="ja-JP" altLang="en-US" sz="1400" dirty="0">
                <a:solidFill>
                  <a:srgbClr val="00B0F0"/>
                </a:solidFill>
              </a:rPr>
              <a:t>管理センタからエクスポート</a:t>
            </a:r>
            <a:endParaRPr kumimoji="1" lang="ja-JP" altLang="en-US" sz="1400" dirty="0">
              <a:solidFill>
                <a:srgbClr val="00B0F0"/>
              </a:solidFill>
            </a:endParaRPr>
          </a:p>
        </p:txBody>
      </p:sp>
      <p:sp>
        <p:nvSpPr>
          <p:cNvPr id="10" name="右中かっこ 9">
            <a:extLst>
              <a:ext uri="{FF2B5EF4-FFF2-40B4-BE49-F238E27FC236}">
                <a16:creationId xmlns:a16="http://schemas.microsoft.com/office/drawing/2014/main" id="{DE029075-BF84-446D-BEB8-8D8B340EF8C1}"/>
              </a:ext>
            </a:extLst>
          </p:cNvPr>
          <p:cNvSpPr/>
          <p:nvPr/>
        </p:nvSpPr>
        <p:spPr>
          <a:xfrm rot="10800000">
            <a:off x="3935833" y="62246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1" name="右中かっこ 10">
            <a:extLst>
              <a:ext uri="{FF2B5EF4-FFF2-40B4-BE49-F238E27FC236}">
                <a16:creationId xmlns:a16="http://schemas.microsoft.com/office/drawing/2014/main" id="{8DC6FF7E-3D4A-4D99-A7BB-09556D7E3D77}"/>
              </a:ext>
            </a:extLst>
          </p:cNvPr>
          <p:cNvSpPr/>
          <p:nvPr/>
        </p:nvSpPr>
        <p:spPr>
          <a:xfrm rot="10800000">
            <a:off x="3920454" y="2148979"/>
            <a:ext cx="308996" cy="226504"/>
          </a:xfrm>
          <a:prstGeom prst="rightBrace">
            <a:avLst>
              <a:gd name="adj1" fmla="val 8333"/>
              <a:gd name="adj2" fmla="val 46875"/>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rgbClr val="00B050"/>
              </a:solidFill>
            </a:endParaRPr>
          </a:p>
        </p:txBody>
      </p:sp>
      <p:sp>
        <p:nvSpPr>
          <p:cNvPr id="12" name="テキスト ボックス 11">
            <a:extLst>
              <a:ext uri="{FF2B5EF4-FFF2-40B4-BE49-F238E27FC236}">
                <a16:creationId xmlns:a16="http://schemas.microsoft.com/office/drawing/2014/main" id="{B9CDBF96-1C2F-4C55-8F76-1E6B2B104CB9}"/>
              </a:ext>
            </a:extLst>
          </p:cNvPr>
          <p:cNvSpPr txBox="1"/>
          <p:nvPr/>
        </p:nvSpPr>
        <p:spPr>
          <a:xfrm>
            <a:off x="1191237" y="2031535"/>
            <a:ext cx="3003259" cy="738664"/>
          </a:xfrm>
          <a:prstGeom prst="rect">
            <a:avLst/>
          </a:prstGeom>
          <a:noFill/>
        </p:spPr>
        <p:txBody>
          <a:bodyPr wrap="square" rtlCol="0">
            <a:spAutoFit/>
          </a:bodyPr>
          <a:lstStyle/>
          <a:p>
            <a:r>
              <a:rPr lang="ja-JP" altLang="en-US" sz="1400" b="1" dirty="0">
                <a:solidFill>
                  <a:srgbClr val="00B050"/>
                </a:solidFill>
              </a:rPr>
              <a:t>必須</a:t>
            </a:r>
            <a:br>
              <a:rPr lang="en-US" altLang="ja-JP" sz="1400" dirty="0">
                <a:solidFill>
                  <a:srgbClr val="00B050"/>
                </a:solidFill>
              </a:rPr>
            </a:br>
            <a:r>
              <a:rPr lang="ja-JP" altLang="en-US" sz="1400" dirty="0">
                <a:solidFill>
                  <a:srgbClr val="00B050"/>
                </a:solidFill>
              </a:rPr>
              <a:t>・</a:t>
            </a:r>
            <a:r>
              <a:rPr lang="en-US" altLang="ja-JP" sz="1400" dirty="0">
                <a:solidFill>
                  <a:srgbClr val="00B050"/>
                </a:solidFill>
              </a:rPr>
              <a:t>Teams</a:t>
            </a:r>
            <a:r>
              <a:rPr lang="ja-JP" altLang="en-US" sz="1400" dirty="0">
                <a:solidFill>
                  <a:srgbClr val="00B050"/>
                </a:solidFill>
              </a:rPr>
              <a:t>グラフサンプルで利用</a:t>
            </a:r>
            <a:br>
              <a:rPr lang="en-US" altLang="ja-JP" sz="1400" dirty="0">
                <a:solidFill>
                  <a:srgbClr val="00B050"/>
                </a:solidFill>
              </a:rPr>
            </a:br>
            <a:r>
              <a:rPr lang="ja-JP" altLang="en-US" sz="1400" dirty="0">
                <a:solidFill>
                  <a:srgbClr val="00B050"/>
                </a:solidFill>
              </a:rPr>
              <a:t>　</a:t>
            </a:r>
            <a:r>
              <a:rPr kumimoji="1" lang="en-US" altLang="ja-JP" sz="1400" dirty="0">
                <a:solidFill>
                  <a:srgbClr val="00B050"/>
                </a:solidFill>
              </a:rPr>
              <a:t>Teams</a:t>
            </a:r>
            <a:r>
              <a:rPr kumimoji="1" lang="ja-JP" altLang="en-US" sz="1400" dirty="0">
                <a:solidFill>
                  <a:srgbClr val="00B050"/>
                </a:solidFill>
              </a:rPr>
              <a:t> </a:t>
            </a:r>
            <a:r>
              <a:rPr kumimoji="1" lang="en-US" altLang="ja-JP" sz="1400" dirty="0">
                <a:solidFill>
                  <a:srgbClr val="00B050"/>
                </a:solidFill>
              </a:rPr>
              <a:t>PowerShell</a:t>
            </a:r>
            <a:r>
              <a:rPr kumimoji="1" lang="ja-JP" altLang="en-US" sz="1400" dirty="0">
                <a:solidFill>
                  <a:srgbClr val="00B050"/>
                </a:solidFill>
              </a:rPr>
              <a:t>で取得</a:t>
            </a:r>
          </a:p>
        </p:txBody>
      </p:sp>
      <p:sp>
        <p:nvSpPr>
          <p:cNvPr id="13" name="テキスト ボックス 12">
            <a:extLst>
              <a:ext uri="{FF2B5EF4-FFF2-40B4-BE49-F238E27FC236}">
                <a16:creationId xmlns:a16="http://schemas.microsoft.com/office/drawing/2014/main" id="{E24F84A5-A908-4C23-A235-926B51D1EF5F}"/>
              </a:ext>
            </a:extLst>
          </p:cNvPr>
          <p:cNvSpPr txBox="1"/>
          <p:nvPr/>
        </p:nvSpPr>
        <p:spPr>
          <a:xfrm>
            <a:off x="195745" y="5396919"/>
            <a:ext cx="3816990" cy="1384995"/>
          </a:xfrm>
          <a:prstGeom prst="rect">
            <a:avLst/>
          </a:prstGeom>
          <a:noFill/>
        </p:spPr>
        <p:txBody>
          <a:bodyPr wrap="square" rtlCol="0">
            <a:spAutoFit/>
          </a:bodyPr>
          <a:lstStyle/>
          <a:p>
            <a:r>
              <a:rPr lang="ja-JP" altLang="en-US" sz="1400" b="1" dirty="0">
                <a:solidFill>
                  <a:srgbClr val="7030A0"/>
                </a:solidFill>
              </a:rPr>
              <a:t>必須</a:t>
            </a:r>
            <a:endParaRPr lang="en-US" altLang="ja-JP" sz="1400" b="1" dirty="0">
              <a:solidFill>
                <a:srgbClr val="7030A0"/>
              </a:solidFill>
            </a:endParaRPr>
          </a:p>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endParaRPr kumimoji="1" lang="en-US" altLang="ja-JP" sz="1400" dirty="0">
              <a:solidFill>
                <a:srgbClr val="7030A0"/>
              </a:solidFill>
            </a:endParaRPr>
          </a:p>
          <a:p>
            <a:r>
              <a:rPr lang="ja-JP" altLang="en-US" sz="1400" dirty="0">
                <a:solidFill>
                  <a:srgbClr val="7030A0"/>
                </a:solidFill>
              </a:rPr>
              <a:t>・本書で紹介の</a:t>
            </a:r>
            <a:r>
              <a:rPr lang="en-US" altLang="ja-JP" sz="1400" dirty="0">
                <a:solidFill>
                  <a:srgbClr val="7030A0"/>
                </a:solidFill>
              </a:rPr>
              <a:t>PowerShell</a:t>
            </a:r>
            <a:r>
              <a:rPr lang="ja-JP" altLang="en-US" sz="1400" dirty="0">
                <a:solidFill>
                  <a:srgbClr val="7030A0"/>
                </a:solidFill>
              </a:rPr>
              <a:t>スクリプトで</a:t>
            </a:r>
            <a:br>
              <a:rPr lang="en-US" altLang="ja-JP" sz="1400" dirty="0">
                <a:solidFill>
                  <a:srgbClr val="7030A0"/>
                </a:solidFill>
              </a:rPr>
            </a:br>
            <a:r>
              <a:rPr lang="ja-JP" altLang="en-US" sz="1400" dirty="0">
                <a:solidFill>
                  <a:srgbClr val="7030A0"/>
                </a:solidFill>
              </a:rPr>
              <a:t>　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sp>
        <p:nvSpPr>
          <p:cNvPr id="15" name="テキスト ボックス 14">
            <a:extLst>
              <a:ext uri="{FF2B5EF4-FFF2-40B4-BE49-F238E27FC236}">
                <a16:creationId xmlns:a16="http://schemas.microsoft.com/office/drawing/2014/main" id="{B370272B-8593-4348-8280-E75B5565FD33}"/>
              </a:ext>
            </a:extLst>
          </p:cNvPr>
          <p:cNvSpPr txBox="1"/>
          <p:nvPr/>
        </p:nvSpPr>
        <p:spPr>
          <a:xfrm>
            <a:off x="8949656" y="5968768"/>
            <a:ext cx="2954322" cy="954107"/>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br>
              <a:rPr lang="en-US" altLang="ja-JP" sz="1400" dirty="0">
                <a:solidFill>
                  <a:srgbClr val="C00000"/>
                </a:solidFill>
              </a:rPr>
            </a:br>
            <a:r>
              <a:rPr lang="ja-JP" altLang="en-US" sz="1400" dirty="0">
                <a:solidFill>
                  <a:srgbClr val="C00000"/>
                </a:solidFill>
              </a:rPr>
              <a:t>・本書紹介の</a:t>
            </a:r>
            <a:r>
              <a:rPr lang="en-US" altLang="ja-JP" sz="1400" dirty="0">
                <a:solidFill>
                  <a:srgbClr val="C00000"/>
                </a:solidFill>
              </a:rPr>
              <a:t>PowerShell</a:t>
            </a:r>
            <a:r>
              <a:rPr lang="ja-JP" altLang="en-US" sz="1400" dirty="0">
                <a:solidFill>
                  <a:srgbClr val="C00000"/>
                </a:solidFill>
              </a:rPr>
              <a:t>で出力</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E8D34467-EB07-4949-B507-12488EA7B5D3}"/>
              </a:ext>
            </a:extLst>
          </p:cNvPr>
          <p:cNvSpPr txBox="1"/>
          <p:nvPr/>
        </p:nvSpPr>
        <p:spPr>
          <a:xfrm>
            <a:off x="6694416" y="5231937"/>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8" name="直線コネクタ 17">
            <a:extLst>
              <a:ext uri="{FF2B5EF4-FFF2-40B4-BE49-F238E27FC236}">
                <a16:creationId xmlns:a16="http://schemas.microsoft.com/office/drawing/2014/main" id="{E0AFD3E1-176D-47D8-BCD2-9327F315EB9E}"/>
              </a:ext>
            </a:extLst>
          </p:cNvPr>
          <p:cNvCxnSpPr>
            <a:cxnSpLocks/>
          </p:cNvCxnSpPr>
          <p:nvPr/>
        </p:nvCxnSpPr>
        <p:spPr>
          <a:xfrm>
            <a:off x="5100506" y="5872294"/>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E943CD1-8A50-45F3-BA3B-14082E7A157A}"/>
              </a:ext>
            </a:extLst>
          </p:cNvPr>
          <p:cNvCxnSpPr>
            <a:cxnSpLocks/>
          </p:cNvCxnSpPr>
          <p:nvPr/>
        </p:nvCxnSpPr>
        <p:spPr>
          <a:xfrm>
            <a:off x="5437464" y="6125362"/>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D1DF5340-DA31-4375-9D36-3A8B1C5B7756}"/>
              </a:ext>
            </a:extLst>
          </p:cNvPr>
          <p:cNvSpPr txBox="1"/>
          <p:nvPr/>
        </p:nvSpPr>
        <p:spPr>
          <a:xfrm>
            <a:off x="6727970" y="5025005"/>
            <a:ext cx="1392573" cy="276999"/>
          </a:xfrm>
          <a:prstGeom prst="rect">
            <a:avLst/>
          </a:prstGeom>
          <a:noFill/>
        </p:spPr>
        <p:txBody>
          <a:bodyPr wrap="square" rtlCol="0">
            <a:spAutoFit/>
          </a:bodyPr>
          <a:lstStyle/>
          <a:p>
            <a:r>
              <a:rPr kumimoji="1" lang="ja-JP" altLang="en-US" sz="1200" dirty="0">
                <a:solidFill>
                  <a:srgbClr val="0070C0"/>
                </a:solidFill>
              </a:rPr>
              <a:t>オプション</a:t>
            </a:r>
          </a:p>
        </p:txBody>
      </p:sp>
      <p:sp>
        <p:nvSpPr>
          <p:cNvPr id="19" name="テキスト ボックス 18">
            <a:extLst>
              <a:ext uri="{FF2B5EF4-FFF2-40B4-BE49-F238E27FC236}">
                <a16:creationId xmlns:a16="http://schemas.microsoft.com/office/drawing/2014/main" id="{4BB153AA-E43F-4161-B792-3696A0FEF02B}"/>
              </a:ext>
            </a:extLst>
          </p:cNvPr>
          <p:cNvSpPr txBox="1"/>
          <p:nvPr/>
        </p:nvSpPr>
        <p:spPr>
          <a:xfrm>
            <a:off x="9002785" y="5789802"/>
            <a:ext cx="1392573" cy="276999"/>
          </a:xfrm>
          <a:prstGeom prst="rect">
            <a:avLst/>
          </a:prstGeom>
          <a:noFill/>
        </p:spPr>
        <p:txBody>
          <a:bodyPr wrap="square" rtlCol="0">
            <a:spAutoFit/>
          </a:bodyPr>
          <a:lstStyle/>
          <a:p>
            <a:r>
              <a:rPr kumimoji="1" lang="ja-JP" altLang="en-US" sz="1200" dirty="0">
                <a:solidFill>
                  <a:srgbClr val="C00000"/>
                </a:solidFill>
              </a:rPr>
              <a:t>オプション</a:t>
            </a:r>
          </a:p>
        </p:txBody>
      </p:sp>
      <p:pic>
        <p:nvPicPr>
          <p:cNvPr id="2" name="図 1">
            <a:extLst>
              <a:ext uri="{FF2B5EF4-FFF2-40B4-BE49-F238E27FC236}">
                <a16:creationId xmlns:a16="http://schemas.microsoft.com/office/drawing/2014/main" id="{1773BBFA-8D73-4CB2-A66E-FA9F6657B9D5}"/>
              </a:ext>
            </a:extLst>
          </p:cNvPr>
          <p:cNvPicPr>
            <a:picLocks noChangeAspect="1"/>
          </p:cNvPicPr>
          <p:nvPr/>
        </p:nvPicPr>
        <p:blipFill rotWithShape="1">
          <a:blip r:embed="rId3"/>
          <a:srcRect l="14312" t="47110" r="64014" b="48541"/>
          <a:stretch/>
        </p:blipFill>
        <p:spPr>
          <a:xfrm>
            <a:off x="8036332" y="2673770"/>
            <a:ext cx="3763607" cy="409063"/>
          </a:xfrm>
          <a:prstGeom prst="rect">
            <a:avLst/>
          </a:prstGeom>
          <a:ln>
            <a:solidFill>
              <a:schemeClr val="bg1">
                <a:lumMod val="85000"/>
              </a:schemeClr>
            </a:solidFill>
          </a:ln>
        </p:spPr>
      </p:pic>
      <p:sp>
        <p:nvSpPr>
          <p:cNvPr id="20" name="テキスト ボックス 19">
            <a:extLst>
              <a:ext uri="{FF2B5EF4-FFF2-40B4-BE49-F238E27FC236}">
                <a16:creationId xmlns:a16="http://schemas.microsoft.com/office/drawing/2014/main" id="{C75E6773-FBF4-49B8-AC84-FB82FCB749B8}"/>
              </a:ext>
            </a:extLst>
          </p:cNvPr>
          <p:cNvSpPr txBox="1"/>
          <p:nvPr/>
        </p:nvSpPr>
        <p:spPr>
          <a:xfrm>
            <a:off x="8004497" y="1936462"/>
            <a:ext cx="3935834"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Ver1.7.2</a:t>
            </a:r>
            <a:r>
              <a:rPr lang="ja-JP" altLang="en-US" sz="1400" dirty="0">
                <a:solidFill>
                  <a:srgbClr val="0033CC"/>
                </a:solidFill>
              </a:rPr>
              <a:t>以降</a:t>
            </a:r>
            <a:br>
              <a:rPr lang="en-US" altLang="ja-JP" sz="1400" dirty="0">
                <a:solidFill>
                  <a:srgbClr val="0033CC"/>
                </a:solidFill>
              </a:rPr>
            </a:br>
            <a:r>
              <a:rPr lang="en-US" altLang="ja-JP" sz="1400" dirty="0">
                <a:solidFill>
                  <a:srgbClr val="0033CC"/>
                </a:solidFill>
              </a:rPr>
              <a:t>Azure</a:t>
            </a:r>
            <a:r>
              <a:rPr lang="ja-JP" altLang="en-US" sz="1400" dirty="0">
                <a:solidFill>
                  <a:srgbClr val="0033CC"/>
                </a:solidFill>
              </a:rPr>
              <a:t> </a:t>
            </a:r>
            <a:r>
              <a:rPr lang="en-US" altLang="ja-JP" sz="1400" dirty="0">
                <a:solidFill>
                  <a:srgbClr val="0033CC"/>
                </a:solidFill>
              </a:rPr>
              <a:t>AD</a:t>
            </a:r>
            <a:r>
              <a:rPr lang="ja-JP" altLang="en-US" sz="1400" dirty="0">
                <a:solidFill>
                  <a:srgbClr val="0033CC"/>
                </a:solidFill>
              </a:rPr>
              <a:t> </a:t>
            </a:r>
            <a:r>
              <a:rPr lang="en-US" altLang="ja-JP" sz="1400" dirty="0">
                <a:solidFill>
                  <a:srgbClr val="0033CC"/>
                </a:solidFill>
              </a:rPr>
              <a:t>Premium</a:t>
            </a:r>
            <a:r>
              <a:rPr lang="ja-JP" altLang="en-US" sz="1400" dirty="0">
                <a:solidFill>
                  <a:srgbClr val="0033CC"/>
                </a:solidFill>
              </a:rPr>
              <a:t> </a:t>
            </a:r>
            <a:r>
              <a:rPr lang="en-US" altLang="ja-JP" sz="1400" dirty="0">
                <a:solidFill>
                  <a:srgbClr val="0033CC"/>
                </a:solidFill>
              </a:rPr>
              <a:t>Plan2</a:t>
            </a:r>
            <a:r>
              <a:rPr lang="ja-JP" altLang="en-US" sz="1400" dirty="0">
                <a:solidFill>
                  <a:srgbClr val="0033CC"/>
                </a:solidFill>
              </a:rPr>
              <a:t>がある場合、</a:t>
            </a:r>
            <a:r>
              <a:rPr lang="en-US" altLang="ja-JP" sz="1400" dirty="0">
                <a:solidFill>
                  <a:srgbClr val="0033CC"/>
                </a:solidFill>
              </a:rPr>
              <a:t>Identity</a:t>
            </a:r>
            <a:r>
              <a:rPr lang="ja-JP" altLang="en-US" sz="1400" dirty="0">
                <a:solidFill>
                  <a:srgbClr val="0033CC"/>
                </a:solidFill>
              </a:rPr>
              <a:t> </a:t>
            </a:r>
            <a:r>
              <a:rPr lang="en-US" altLang="ja-JP" sz="1400" dirty="0">
                <a:solidFill>
                  <a:srgbClr val="0033CC"/>
                </a:solidFill>
              </a:rPr>
              <a:t>Protection</a:t>
            </a:r>
            <a:r>
              <a:rPr lang="ja-JP" altLang="en-US" sz="1400" dirty="0">
                <a:solidFill>
                  <a:srgbClr val="0033CC"/>
                </a:solidFill>
              </a:rPr>
              <a:t>フォルダも用意</a:t>
            </a:r>
            <a:endParaRPr lang="en-US" altLang="ja-JP" sz="1400" dirty="0">
              <a:solidFill>
                <a:srgbClr val="0033CC"/>
              </a:solidFill>
            </a:endParaRPr>
          </a:p>
        </p:txBody>
      </p:sp>
    </p:spTree>
    <p:extLst>
      <p:ext uri="{BB962C8B-B14F-4D97-AF65-F5344CB8AC3E}">
        <p14:creationId xmlns:p14="http://schemas.microsoft.com/office/powerpoint/2010/main" val="326510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利用</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D9A8E3B4-72AD-4F0F-8AAD-54AD51BF468F}"/>
              </a:ext>
            </a:extLst>
          </p:cNvPr>
          <p:cNvSpPr txBox="1"/>
          <p:nvPr/>
        </p:nvSpPr>
        <p:spPr>
          <a:xfrm>
            <a:off x="589786" y="1099449"/>
            <a:ext cx="11196746" cy="5472230"/>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u"/>
              <a:tabLst/>
              <a:defRPr/>
            </a:pP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本書で用意した</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から</a:t>
            </a:r>
            <a:r>
              <a:rPr kumimoji="1" lang="en-US" altLang="ja-JP"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ファイルをエクスポートする方法</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PowerShell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スクリプトを利用するために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Active Directory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Service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あらかじめインストールしておきます。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を参照し「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Install-module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MSOnline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」を実行しておきます。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以下の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TEXT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を開いて、</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Credential.xml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ファイルのパスおよび</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ファイルの出力先パスを確認し、確認後に</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形式で</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の任意の場所に保存します。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パスの変更が必要であれば変更お願いします。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デフォルトでは、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Credetial.xml</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フォルダ、出力先は</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ドライブ下の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Temp</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フォルダ下の</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Outputs</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フォルダ下、</a:t>
            </a:r>
            <a:r>
              <a:rPr kumimoji="1" lang="en-US" altLang="ja-JP"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UsersDirectory</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フォルダになっています。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を実行し</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CSV</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ファイルを出力します。</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なお本</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PowerShell</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スクリプトは</a:t>
            </a:r>
            <a: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列を空白のまま出力してくれます。</a:t>
            </a:r>
            <a:br>
              <a:rPr kumimoji="1" lang="en-US" altLang="ja-JP" sz="1800" b="1" i="0" u="sng"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必要あればタスクスケジューラに本</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PS1</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を月一度自動実行するよう設定してください。</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sp>
        <p:nvSpPr>
          <p:cNvPr id="4" name="正方形/長方形 3">
            <a:extLst>
              <a:ext uri="{FF2B5EF4-FFF2-40B4-BE49-F238E27FC236}">
                <a16:creationId xmlns:a16="http://schemas.microsoft.com/office/drawing/2014/main" id="{4C45D668-6B8C-4CCB-9E47-9E1B328E34EA}"/>
              </a:ext>
            </a:extLst>
          </p:cNvPr>
          <p:cNvSpPr/>
          <p:nvPr/>
        </p:nvSpPr>
        <p:spPr>
          <a:xfrm>
            <a:off x="1168866" y="2346549"/>
            <a:ext cx="1005560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https://docs.microsoft.com/en-us/powershell/azure/active-directory/install-msonlinev1?view=azureadps-1.0</a:t>
            </a:r>
          </a:p>
        </p:txBody>
      </p:sp>
      <p:graphicFrame>
        <p:nvGraphicFramePr>
          <p:cNvPr id="2" name="オブジェクト 1">
            <a:extLst>
              <a:ext uri="{FF2B5EF4-FFF2-40B4-BE49-F238E27FC236}">
                <a16:creationId xmlns:a16="http://schemas.microsoft.com/office/drawing/2014/main" id="{EF9FFC89-6C38-4E24-94F5-BB9D0EE25D53}"/>
              </a:ext>
            </a:extLst>
          </p:cNvPr>
          <p:cNvGraphicFramePr>
            <a:graphicFrameLocks noChangeAspect="1"/>
          </p:cNvGraphicFramePr>
          <p:nvPr/>
        </p:nvGraphicFramePr>
        <p:xfrm>
          <a:off x="5066004" y="4471332"/>
          <a:ext cx="1938991" cy="902356"/>
        </p:xfrm>
        <a:graphic>
          <a:graphicData uri="http://schemas.openxmlformats.org/presentationml/2006/ole">
            <mc:AlternateContent xmlns:mc="http://schemas.openxmlformats.org/markup-compatibility/2006">
              <mc:Choice xmlns:v="urn:schemas-microsoft-com:vml" Requires="v">
                <p:oleObj spid="_x0000_s11292" name="パッケージャー シェル オブジェクト" showAsIcon="1" r:id="rId3" imgW="1146240" imgH="532800" progId="Package">
                  <p:embed/>
                </p:oleObj>
              </mc:Choice>
              <mc:Fallback>
                <p:oleObj name="パッケージャー シェル オブジェクト" showAsIcon="1" r:id="rId3" imgW="1146240" imgH="532800" progId="Package">
                  <p:embed/>
                  <p:pic>
                    <p:nvPicPr>
                      <p:cNvPr id="2" name="オブジェクト 1">
                        <a:extLst>
                          <a:ext uri="{FF2B5EF4-FFF2-40B4-BE49-F238E27FC236}">
                            <a16:creationId xmlns:a16="http://schemas.microsoft.com/office/drawing/2014/main" id="{EF9FFC89-6C38-4E24-94F5-BB9D0EE25D53}"/>
                          </a:ext>
                        </a:extLst>
                      </p:cNvPr>
                      <p:cNvPicPr/>
                      <p:nvPr/>
                    </p:nvPicPr>
                    <p:blipFill>
                      <a:blip r:embed="rId4"/>
                      <a:stretch>
                        <a:fillRect/>
                      </a:stretch>
                    </p:blipFill>
                    <p:spPr>
                      <a:xfrm>
                        <a:off x="5066004" y="4471332"/>
                        <a:ext cx="1938991" cy="902356"/>
                      </a:xfrm>
                      <a:prstGeom prst="rect">
                        <a:avLst/>
                      </a:prstGeom>
                    </p:spPr>
                  </p:pic>
                </p:oleObj>
              </mc:Fallback>
            </mc:AlternateContent>
          </a:graphicData>
        </a:graphic>
      </p:graphicFrame>
      <p:sp>
        <p:nvSpPr>
          <p:cNvPr id="8" name="テキスト ボックス 7">
            <a:extLst>
              <a:ext uri="{FF2B5EF4-FFF2-40B4-BE49-F238E27FC236}">
                <a16:creationId xmlns:a16="http://schemas.microsoft.com/office/drawing/2014/main" id="{D520C651-4DB4-428A-8E20-F2D3D1508958}"/>
              </a:ext>
            </a:extLst>
          </p:cNvPr>
          <p:cNvSpPr txBox="1"/>
          <p:nvPr/>
        </p:nvSpPr>
        <p:spPr>
          <a:xfrm>
            <a:off x="9882231" y="0"/>
            <a:ext cx="2309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Jan 12</a:t>
            </a:r>
            <a:r>
              <a:rPr kumimoji="1" lang="en-US" altLang="ja-JP" sz="1200" b="0" i="0" u="none" strike="noStrike" kern="1200" cap="none" spc="0" normalizeH="0" baseline="30000" noProof="0" dirty="0">
                <a:ln>
                  <a:noFill/>
                </a:ln>
                <a:solidFill>
                  <a:srgbClr val="FF0000"/>
                </a:solidFill>
                <a:effectLst/>
                <a:uLnTx/>
                <a:uFillTx/>
                <a:latin typeface="游ゴシック" panose="020F0502020204030204"/>
                <a:ea typeface="游ゴシック" panose="020B0400000000000000" pitchFamily="50" charset="-128"/>
                <a:cs typeface="+mn-cs"/>
              </a:rPr>
              <a:t>th</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 2019</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で</a:t>
            </a:r>
            <a:b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b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UsersDirectory.txt</a:t>
            </a:r>
            <a:r>
              <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a:t>
            </a:r>
            <a:r>
              <a:rPr kumimoji="1" lang="en-US" altLang="ja-JP"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Update.</a:t>
            </a:r>
            <a:endParaRPr kumimoji="1" lang="ja-JP" altLang="en-US" sz="1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E299C26C-4455-4305-AA17-4617A9E9FF8B}"/>
              </a:ext>
            </a:extLst>
          </p:cNvPr>
          <p:cNvPicPr>
            <a:picLocks noChangeAspect="1"/>
          </p:cNvPicPr>
          <p:nvPr/>
        </p:nvPicPr>
        <p:blipFill>
          <a:blip r:embed="rId5"/>
          <a:stretch>
            <a:fillRect/>
          </a:stretch>
        </p:blipFill>
        <p:spPr>
          <a:xfrm>
            <a:off x="646043" y="5828680"/>
            <a:ext cx="551623" cy="335060"/>
          </a:xfrm>
          <a:prstGeom prst="rect">
            <a:avLst/>
          </a:prstGeom>
        </p:spPr>
      </p:pic>
    </p:spTree>
    <p:extLst>
      <p:ext uri="{BB962C8B-B14F-4D97-AF65-F5344CB8AC3E}">
        <p14:creationId xmlns:p14="http://schemas.microsoft.com/office/powerpoint/2010/main" val="2710861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４．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Users Directory</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の準備 </a:t>
            </a:r>
            <a:r>
              <a:rPr lang="en-US" altLang="ja-JP" sz="3529" dirty="0">
                <a:solidFill>
                  <a:srgbClr val="44546A"/>
                </a:solidFill>
              </a:rPr>
              <a:t>-PowerShell</a:t>
            </a:r>
            <a:r>
              <a:rPr lang="ja-JP" altLang="en-US" sz="3529" dirty="0">
                <a:solidFill>
                  <a:srgbClr val="44546A"/>
                </a:solidFill>
              </a:rPr>
              <a:t>利用</a:t>
            </a:r>
            <a:r>
              <a:rPr lang="en-US" altLang="ja-JP" sz="3529" dirty="0">
                <a:solidFill>
                  <a:srgbClr val="44546A"/>
                </a:solidFill>
              </a:rPr>
              <a:t>-</a:t>
            </a:r>
            <a:endPar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648509" y="856168"/>
            <a:ext cx="10114566" cy="5926778"/>
          </a:xfrm>
          <a:prstGeom prst="rect">
            <a:avLst/>
          </a:prstGeom>
          <a:noFill/>
        </p:spPr>
        <p:txBody>
          <a:bodyPr wrap="square" lIns="179285" tIns="143428" rIns="179285" bIns="143428" rtlCol="0">
            <a:spAutoFit/>
          </a:bodyPr>
          <a:lstStyle/>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参考：</a:t>
            </a:r>
            <a:b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Azure Active Directory</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属性情報がなく、</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属性の</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前情報に</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事業部）情報が入っている</a:t>
            </a:r>
            <a:r>
              <a:rPr kumimoji="1" lang="en-US" altLang="ja-JP"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AD</a:t>
            </a:r>
            <a:r>
              <a:rPr kumimoji="1" lang="ja-JP" alt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構成を利用している場合。</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Company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：会社</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a:t>
            </a: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：空白</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：営業事業部</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東京支店</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①：</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 CSV</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Company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列を用意</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は空白のままにする</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②：</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で一度読み込み、グラフ表示する</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③：</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Power</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BI</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のクエリ編集機能で、</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Users</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Directory</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データソースの編集を実施し</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Department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情報の</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で情報を区切り、</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より前の情報を</a:t>
            </a: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Division</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列にコピーする。</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クエリの変換機能を利用し、空白の場合は指定列のデータを参照するよう設定します。</a:t>
            </a:r>
            <a:endPar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457200" marR="0" lvl="1" indent="0" algn="l" defTabSz="914400" rtl="0" eaLnBrk="1" fontAlgn="auto" latinLnBrk="0" hangingPunct="1">
              <a:lnSpc>
                <a:spcPct val="90000"/>
              </a:lnSpc>
              <a:spcBef>
                <a:spcPts val="0"/>
              </a:spcBef>
              <a:spcAft>
                <a:spcPts val="588"/>
              </a:spcAft>
              <a:buClrTx/>
              <a:buSzTx/>
              <a:buFontTx/>
              <a:buNone/>
              <a:tabLst/>
              <a:defRPr/>
            </a:pP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Step</a:t>
            </a:r>
            <a:r>
              <a:rPr kumimoji="1" lang="ja-JP" alt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④：クエリ編集情報を保存して、再度データを読み込む</a:t>
            </a: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br>
              <a:rPr kumimoji="1" lang="en-US" altLang="ja-JP"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データソース</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CSV</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はそのまま読み取り、</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Power</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 </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BI</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側のクエリ機能で自動的に</a:t>
            </a: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Division</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情報を</a:t>
            </a:r>
            <a:b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埋めることが可能です。</a:t>
            </a:r>
            <a:b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br>
            <a:r>
              <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Step</a:t>
            </a:r>
            <a:r>
              <a:rPr kumimoji="1" lang="ja-JP" altLang="en-US"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rPr>
              <a:t>③のやり方が不明の場合はコンタクトください。</a:t>
            </a:r>
            <a:endParaRPr kumimoji="1" lang="en-US" altLang="ja-JP" sz="1600" b="1" i="0" u="none" strike="noStrike" kern="1200" cap="none" spc="0" normalizeH="0" baseline="0" noProof="0" dirty="0">
              <a:ln>
                <a:noFill/>
              </a:ln>
              <a:solidFill>
                <a:srgbClr val="00B05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670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5530707"/>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部署（</a:t>
            </a:r>
            <a:r>
              <a:rPr lang="en-US" altLang="ja-JP" b="1" dirty="0">
                <a:gradFill>
                  <a:gsLst>
                    <a:gs pos="2917">
                      <a:schemeClr val="tx1"/>
                    </a:gs>
                    <a:gs pos="30000">
                      <a:schemeClr val="tx1"/>
                    </a:gs>
                  </a:gsLst>
                  <a:lin ang="5400000" scaled="0"/>
                </a:gradFill>
              </a:rPr>
              <a:t>Department)</a:t>
            </a:r>
            <a:r>
              <a:rPr lang="ja-JP" altLang="en-US" b="1" dirty="0">
                <a:gradFill>
                  <a:gsLst>
                    <a:gs pos="2917">
                      <a:schemeClr val="tx1"/>
                    </a:gs>
                    <a:gs pos="30000">
                      <a:schemeClr val="tx1"/>
                    </a:gs>
                  </a:gsLst>
                  <a:lin ang="5400000" scaled="0"/>
                </a:gradFill>
              </a:rPr>
              <a:t>・氏名（</a:t>
            </a:r>
            <a:r>
              <a:rPr lang="en-US" altLang="ja-JP" b="1" dirty="0">
                <a:gradFill>
                  <a:gsLst>
                    <a:gs pos="2917">
                      <a:schemeClr val="tx1"/>
                    </a:gs>
                    <a:gs pos="30000">
                      <a:schemeClr val="tx1"/>
                    </a:gs>
                  </a:gsLst>
                  <a:lin ang="5400000" scaled="0"/>
                </a:gradFill>
              </a:rPr>
              <a:t>DisplayName)</a:t>
            </a:r>
            <a:r>
              <a:rPr lang="ja-JP" altLang="en-US" b="1" dirty="0">
                <a:gradFill>
                  <a:gsLst>
                    <a:gs pos="2917">
                      <a:schemeClr val="tx1"/>
                    </a:gs>
                    <a:gs pos="30000">
                      <a:schemeClr val="tx1"/>
                    </a:gs>
                  </a:gsLst>
                  <a:lin ang="5400000" scaled="0"/>
                </a:gradFill>
              </a:rPr>
              <a:t>が入ったユーザーディレクトリ</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ファイルの準備をします。</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用意方法は、以下どちらでも構いません。</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列を手動で追加する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 AD</a:t>
            </a:r>
            <a:r>
              <a:rPr lang="ja-JP" altLang="en-US" b="1" dirty="0">
                <a:gradFill>
                  <a:gsLst>
                    <a:gs pos="2917">
                      <a:schemeClr val="tx1"/>
                    </a:gs>
                    <a:gs pos="30000">
                      <a:schemeClr val="tx1"/>
                    </a:gs>
                  </a:gsLst>
                  <a:lin ang="5400000" scaled="0"/>
                </a:gradFill>
              </a:rPr>
              <a:t>や</a:t>
            </a:r>
            <a:r>
              <a:rPr lang="en-US" altLang="ja-JP" b="1" dirty="0">
                <a:gradFill>
                  <a:gsLst>
                    <a:gs pos="2917">
                      <a:schemeClr val="tx1"/>
                    </a:gs>
                    <a:gs pos="30000">
                      <a:schemeClr val="tx1"/>
                    </a:gs>
                  </a:gsLst>
                  <a:lin ang="5400000" scaled="0"/>
                </a:gradFill>
              </a:rPr>
              <a:t>HR</a:t>
            </a:r>
            <a:r>
              <a:rPr lang="ja-JP" altLang="en-US" b="1" dirty="0">
                <a:gradFill>
                  <a:gsLst>
                    <a:gs pos="2917">
                      <a:schemeClr val="tx1"/>
                    </a:gs>
                    <a:gs pos="30000">
                      <a:schemeClr val="tx1"/>
                    </a:gs>
                  </a:gsLst>
                  <a:lin ang="5400000" scaled="0"/>
                </a:gradFill>
              </a:rPr>
              <a:t>システムからの出力といった、別の方法で条件にあった</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ファイルを用意する</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・本書で用意した</a:t>
            </a:r>
            <a:r>
              <a:rPr lang="en-US" altLang="ja-JP" b="1" dirty="0">
                <a:gradFill>
                  <a:gsLst>
                    <a:gs pos="2917">
                      <a:schemeClr val="tx1"/>
                    </a:gs>
                    <a:gs pos="30000">
                      <a:schemeClr val="tx1"/>
                    </a:gs>
                  </a:gsLst>
                  <a:lin ang="5400000" scaled="0"/>
                </a:gradFill>
              </a:rPr>
              <a:t>PowerShell</a:t>
            </a:r>
            <a:r>
              <a:rPr lang="ja-JP" altLang="en-US" b="1" dirty="0">
                <a:gradFill>
                  <a:gsLst>
                    <a:gs pos="2917">
                      <a:schemeClr val="tx1"/>
                    </a:gs>
                    <a:gs pos="30000">
                      <a:schemeClr val="tx1"/>
                    </a:gs>
                  </a:gsLst>
                  <a:lin ang="5400000" scaled="0"/>
                </a:gradFill>
              </a:rPr>
              <a:t>から</a:t>
            </a:r>
            <a:r>
              <a:rPr lang="en-US" altLang="ja-JP" b="1" dirty="0">
                <a:gradFill>
                  <a:gsLst>
                    <a:gs pos="2917">
                      <a:schemeClr val="tx1"/>
                    </a:gs>
                    <a:gs pos="30000">
                      <a:schemeClr val="tx1"/>
                    </a:gs>
                  </a:gsLst>
                  <a:lin ang="5400000" scaled="0"/>
                </a:gradFill>
              </a:rPr>
              <a:t>CSV</a:t>
            </a:r>
            <a:r>
              <a:rPr lang="ja-JP" altLang="en-US" b="1" dirty="0">
                <a:gradFill>
                  <a:gsLst>
                    <a:gs pos="2917">
                      <a:schemeClr val="tx1"/>
                    </a:gs>
                    <a:gs pos="30000">
                      <a:schemeClr val="tx1"/>
                    </a:gs>
                  </a:gsLst>
                  <a:lin ang="5400000" scaled="0"/>
                </a:gradFill>
              </a:rPr>
              <a:t>ファイルをエクスポート</a:t>
            </a:r>
            <a:r>
              <a:rPr lang="ja-JP" altLang="en-US" b="1" dirty="0">
                <a:solidFill>
                  <a:srgbClr val="FF0000"/>
                </a:solidFill>
              </a:rPr>
              <a:t>（</a:t>
            </a:r>
            <a:r>
              <a:rPr lang="en-US" altLang="ja-JP" b="1" dirty="0">
                <a:solidFill>
                  <a:srgbClr val="FF0000"/>
                </a:solidFill>
              </a:rPr>
              <a:t>2018.Dec7th </a:t>
            </a:r>
            <a:r>
              <a:rPr lang="ja-JP" altLang="en-US" b="1" dirty="0">
                <a:solidFill>
                  <a:srgbClr val="FF0000"/>
                </a:solidFill>
              </a:rPr>
              <a:t>追記）</a:t>
            </a:r>
            <a:endParaRPr lang="en-US" altLang="ja-JP" b="1" dirty="0">
              <a:solidFill>
                <a:srgbClr val="FF0000"/>
              </a:soli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marL="285750" indent="-285750">
              <a:lnSpc>
                <a:spcPct val="90000"/>
              </a:lnSpc>
              <a:spcAft>
                <a:spcPts val="588"/>
              </a:spcAft>
              <a:buFont typeface="Wingdings" panose="05000000000000000000" pitchFamily="2" charset="2"/>
              <a:buChar char="u"/>
            </a:pP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管理ポータルからエクスポートし</a:t>
            </a:r>
            <a:r>
              <a:rPr lang="en-US" altLang="ja-JP" b="1" dirty="0">
                <a:gradFill>
                  <a:gsLst>
                    <a:gs pos="2917">
                      <a:schemeClr val="tx1"/>
                    </a:gs>
                    <a:gs pos="30000">
                      <a:schemeClr val="tx1"/>
                    </a:gs>
                  </a:gsLst>
                  <a:lin ang="5400000" scaled="0"/>
                </a:gradFill>
              </a:rPr>
              <a:t>Company</a:t>
            </a:r>
            <a:r>
              <a:rPr lang="ja-JP" altLang="en-US" b="1" dirty="0" err="1">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Division</a:t>
            </a:r>
            <a:r>
              <a:rPr lang="ja-JP" altLang="en-US" b="1" dirty="0">
                <a:gradFill>
                  <a:gsLst>
                    <a:gs pos="2917">
                      <a:schemeClr val="tx1"/>
                    </a:gs>
                    <a:gs pos="30000">
                      <a:schemeClr val="tx1"/>
                    </a:gs>
                  </a:gsLst>
                  <a:lin ang="5400000" scaled="0"/>
                </a:gradFill>
              </a:rPr>
              <a:t>列を</a:t>
            </a:r>
            <a:br>
              <a:rPr lang="en-US" altLang="ja-JP" b="1" dirty="0">
                <a:gradFill>
                  <a:gsLst>
                    <a:gs pos="2917">
                      <a:schemeClr val="tx1"/>
                    </a:gs>
                    <a:gs pos="30000">
                      <a:schemeClr val="tx1"/>
                    </a:gs>
                  </a:gsLst>
                  <a:lin ang="5400000" scaled="0"/>
                </a:gradFill>
              </a:rPr>
            </a:br>
            <a:r>
              <a:rPr lang="ja-JP" altLang="en-US" b="1" dirty="0">
                <a:gradFill>
                  <a:gsLst>
                    <a:gs pos="2917">
                      <a:schemeClr val="tx1"/>
                    </a:gs>
                    <a:gs pos="30000">
                      <a:schemeClr val="tx1"/>
                    </a:gs>
                  </a:gsLst>
                  <a:lin ang="5400000" scaled="0"/>
                </a:gradFill>
              </a:rPr>
              <a:t>手動で追加用意する方法</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管理ポータルから準備する場合）</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管理センタ＞ユーザー＞アクティブなユーザーのメニューより</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をエクスポートします。</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p:txBody>
      </p:sp>
      <p:grpSp>
        <p:nvGrpSpPr>
          <p:cNvPr id="4" name="グループ化 3">
            <a:extLst>
              <a:ext uri="{FF2B5EF4-FFF2-40B4-BE49-F238E27FC236}">
                <a16:creationId xmlns:a16="http://schemas.microsoft.com/office/drawing/2014/main" id="{98A0EA3E-AED0-4C1A-B604-E7F6655217F2}"/>
              </a:ext>
            </a:extLst>
          </p:cNvPr>
          <p:cNvGrpSpPr/>
          <p:nvPr/>
        </p:nvGrpSpPr>
        <p:grpSpPr>
          <a:xfrm>
            <a:off x="3028427" y="4575797"/>
            <a:ext cx="6182686" cy="2059895"/>
            <a:chOff x="2617365" y="2235269"/>
            <a:chExt cx="6065240" cy="1934059"/>
          </a:xfrm>
        </p:grpSpPr>
        <p:pic>
          <p:nvPicPr>
            <p:cNvPr id="2" name="図 1">
              <a:extLst>
                <a:ext uri="{FF2B5EF4-FFF2-40B4-BE49-F238E27FC236}">
                  <a16:creationId xmlns:a16="http://schemas.microsoft.com/office/drawing/2014/main" id="{1294AEA6-86B2-48E4-9C27-BC1B3B4A24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17365" y="2235269"/>
              <a:ext cx="6065240" cy="1934059"/>
            </a:xfrm>
            <a:prstGeom prst="rect">
              <a:avLst/>
            </a:prstGeom>
          </p:spPr>
        </p:pic>
        <p:sp>
          <p:nvSpPr>
            <p:cNvPr id="13" name="四角形: 角を丸くする 12">
              <a:extLst>
                <a:ext uri="{FF2B5EF4-FFF2-40B4-BE49-F238E27FC236}">
                  <a16:creationId xmlns:a16="http://schemas.microsoft.com/office/drawing/2014/main" id="{5F0A4D34-7B25-4A9D-B7A8-7B9221180068}"/>
                </a:ext>
              </a:extLst>
            </p:cNvPr>
            <p:cNvSpPr/>
            <p:nvPr/>
          </p:nvSpPr>
          <p:spPr>
            <a:xfrm>
              <a:off x="7029975" y="2659311"/>
              <a:ext cx="813731" cy="23489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テキスト ボックス 2">
            <a:extLst>
              <a:ext uri="{FF2B5EF4-FFF2-40B4-BE49-F238E27FC236}">
                <a16:creationId xmlns:a16="http://schemas.microsoft.com/office/drawing/2014/main" id="{F28C206D-5DCD-4F14-B0B4-9113BF199D35}"/>
              </a:ext>
            </a:extLst>
          </p:cNvPr>
          <p:cNvSpPr txBox="1"/>
          <p:nvPr/>
        </p:nvSpPr>
        <p:spPr>
          <a:xfrm>
            <a:off x="8556772" y="3263318"/>
            <a:ext cx="1568741" cy="369332"/>
          </a:xfrm>
          <a:prstGeom prst="rect">
            <a:avLst/>
          </a:prstGeom>
          <a:noFill/>
        </p:spPr>
        <p:txBody>
          <a:bodyPr wrap="square" rtlCol="0">
            <a:spAutoFit/>
          </a:bodyPr>
          <a:lstStyle/>
          <a:p>
            <a:r>
              <a:rPr kumimoji="1" lang="ja-JP" altLang="en-US" dirty="0">
                <a:solidFill>
                  <a:srgbClr val="00B050"/>
                </a:solidFill>
              </a:rPr>
              <a:t>参考</a:t>
            </a:r>
            <a:r>
              <a:rPr kumimoji="1" lang="en-US" altLang="ja-JP" dirty="0">
                <a:solidFill>
                  <a:srgbClr val="00B050"/>
                </a:solidFill>
              </a:rPr>
              <a:t>CSV</a:t>
            </a:r>
            <a:endParaRPr kumimoji="1" lang="ja-JP" altLang="en-US" dirty="0">
              <a:solidFill>
                <a:srgbClr val="00B050"/>
              </a:solidFill>
            </a:endParaRPr>
          </a:p>
        </p:txBody>
      </p:sp>
      <p:graphicFrame>
        <p:nvGraphicFramePr>
          <p:cNvPr id="6" name="オブジェクト 5">
            <a:extLst>
              <a:ext uri="{FF2B5EF4-FFF2-40B4-BE49-F238E27FC236}">
                <a16:creationId xmlns:a16="http://schemas.microsoft.com/office/drawing/2014/main" id="{EB67F606-186B-4950-94A8-CEDB317C1AE7}"/>
              </a:ext>
            </a:extLst>
          </p:cNvPr>
          <p:cNvGraphicFramePr>
            <a:graphicFrameLocks noChangeAspect="1"/>
          </p:cNvGraphicFramePr>
          <p:nvPr>
            <p:extLst>
              <p:ext uri="{D42A27DB-BD31-4B8C-83A1-F6EECF244321}">
                <p14:modId xmlns:p14="http://schemas.microsoft.com/office/powerpoint/2010/main" val="1332698604"/>
              </p:ext>
            </p:extLst>
          </p:nvPr>
        </p:nvGraphicFramePr>
        <p:xfrm>
          <a:off x="9824907" y="2852258"/>
          <a:ext cx="1307286" cy="1095142"/>
        </p:xfrm>
        <a:graphic>
          <a:graphicData uri="http://schemas.openxmlformats.org/presentationml/2006/ole">
            <mc:AlternateContent xmlns:mc="http://schemas.openxmlformats.org/markup-compatibility/2006">
              <mc:Choice xmlns:v="urn:schemas-microsoft-com:vml" Requires="v">
                <p:oleObj spid="_x0000_s8270" name="Macro-Enabled Worksheet" showAsIcon="1" r:id="rId4" imgW="914400" imgH="771480" progId="Excel.SheetMacroEnabled.12">
                  <p:embed/>
                </p:oleObj>
              </mc:Choice>
              <mc:Fallback>
                <p:oleObj name="Macro-Enabled Worksheet" showAsIcon="1" r:id="rId4" imgW="914400" imgH="771480" progId="Excel.SheetMacroEnabled.12">
                  <p:embed/>
                  <p:pic>
                    <p:nvPicPr>
                      <p:cNvPr id="0" name=""/>
                      <p:cNvPicPr/>
                      <p:nvPr/>
                    </p:nvPicPr>
                    <p:blipFill>
                      <a:blip r:embed="rId5"/>
                      <a:stretch>
                        <a:fillRect/>
                      </a:stretch>
                    </p:blipFill>
                    <p:spPr>
                      <a:xfrm>
                        <a:off x="9824907" y="2852258"/>
                        <a:ext cx="1307286" cy="1095142"/>
                      </a:xfrm>
                      <a:prstGeom prst="rect">
                        <a:avLst/>
                      </a:prstGeom>
                    </p:spPr>
                  </p:pic>
                </p:oleObj>
              </mc:Fallback>
            </mc:AlternateContent>
          </a:graphicData>
        </a:graphic>
      </p:graphicFrame>
      <p:sp>
        <p:nvSpPr>
          <p:cNvPr id="5" name="正方形/長方形 4">
            <a:extLst>
              <a:ext uri="{FF2B5EF4-FFF2-40B4-BE49-F238E27FC236}">
                <a16:creationId xmlns:a16="http://schemas.microsoft.com/office/drawing/2014/main" id="{70B9460B-3F58-46EE-9807-DD146FB06D75}"/>
              </a:ext>
            </a:extLst>
          </p:cNvPr>
          <p:cNvSpPr/>
          <p:nvPr/>
        </p:nvSpPr>
        <p:spPr>
          <a:xfrm>
            <a:off x="8447714" y="2759978"/>
            <a:ext cx="3061982" cy="1174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062C3820-9B27-4D57-B7A0-FAAF46CBB038}"/>
              </a:ext>
            </a:extLst>
          </p:cNvPr>
          <p:cNvSpPr/>
          <p:nvPr/>
        </p:nvSpPr>
        <p:spPr>
          <a:xfrm>
            <a:off x="226503" y="2432807"/>
            <a:ext cx="587229" cy="27683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sz="1400" dirty="0"/>
              <a:t>New</a:t>
            </a:r>
            <a:endParaRPr kumimoji="1" lang="ja-JP" altLang="en-US" sz="1400" dirty="0"/>
          </a:p>
        </p:txBody>
      </p:sp>
    </p:spTree>
    <p:extLst>
      <p:ext uri="{BB962C8B-B14F-4D97-AF65-F5344CB8AC3E}">
        <p14:creationId xmlns:p14="http://schemas.microsoft.com/office/powerpoint/2010/main" val="65939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a:t>
            </a:r>
            <a:r>
              <a:rPr lang="ja-JP" altLang="en-US" sz="3529" dirty="0">
                <a:solidFill>
                  <a:schemeClr val="tx2"/>
                </a:solidFill>
              </a:rPr>
              <a:t>手動</a:t>
            </a:r>
            <a:r>
              <a:rPr lang="en-US" altLang="ja-JP" sz="3529" dirty="0">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64618" y="1040726"/>
            <a:ext cx="11456806" cy="5816940"/>
          </a:xfrm>
          <a:prstGeom prst="rect">
            <a:avLst/>
          </a:prstGeom>
          <a:noFill/>
        </p:spPr>
        <p:txBody>
          <a:bodyPr wrap="square" lIns="179285" tIns="143428" rIns="179285" bIns="143428" rtlCol="0">
            <a:spAutoFit/>
          </a:bodyPr>
          <a:lstStyle/>
          <a:p>
            <a:pPr marL="342900" indent="-342900">
              <a:lnSpc>
                <a:spcPct val="90000"/>
              </a:lnSpc>
              <a:spcAft>
                <a:spcPts val="588"/>
              </a:spcAft>
              <a:buFont typeface="+mj-ea"/>
              <a:buAutoNum type="circleNumDbPlain" startAt="2"/>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dirty="0">
                <a:gradFill>
                  <a:gsLst>
                    <a:gs pos="2917">
                      <a:schemeClr val="tx1"/>
                    </a:gs>
                    <a:gs pos="30000">
                      <a:schemeClr val="tx1"/>
                    </a:gs>
                  </a:gsLst>
                  <a:lin ang="5400000" scaled="0"/>
                </a:gradFill>
              </a:rPr>
              <a:t>Excel</a:t>
            </a:r>
            <a:r>
              <a:rPr lang="ja-JP" altLang="en-US" dirty="0">
                <a:gradFill>
                  <a:gsLst>
                    <a:gs pos="2917">
                      <a:schemeClr val="tx1"/>
                    </a:gs>
                    <a:gs pos="30000">
                      <a:schemeClr val="tx1"/>
                    </a:gs>
                  </a:gsLst>
                  <a:lin ang="5400000" scaled="0"/>
                </a:gradFill>
              </a:rPr>
              <a:t>で開き、</a:t>
            </a:r>
            <a:r>
              <a:rPr lang="en-US" altLang="ja-JP" dirty="0">
                <a:gradFill>
                  <a:gsLst>
                    <a:gs pos="2917">
                      <a:schemeClr val="tx1"/>
                    </a:gs>
                    <a:gs pos="30000">
                      <a:schemeClr val="tx1"/>
                    </a:gs>
                  </a:gsLst>
                  <a:lin ang="5400000" scaled="0"/>
                </a:gradFill>
              </a:rPr>
              <a:t>Department</a:t>
            </a:r>
            <a:r>
              <a:rPr lang="ja-JP" altLang="en-US" dirty="0">
                <a:gradFill>
                  <a:gsLst>
                    <a:gs pos="2917">
                      <a:schemeClr val="tx1"/>
                    </a:gs>
                    <a:gs pos="30000">
                      <a:schemeClr val="tx1"/>
                    </a:gs>
                  </a:gsLst>
                  <a:lin ang="5400000" scaled="0"/>
                </a:gradFill>
              </a:rPr>
              <a:t>（部署）列にユーザー毎に部署情報が</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入っているか確認します。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空白であれば、部署情報を追加します。</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2"/>
            </a:pPr>
            <a:r>
              <a:rPr lang="ja-JP" altLang="en-US" b="1" dirty="0">
                <a:solidFill>
                  <a:srgbClr val="FF0000"/>
                </a:solidFill>
              </a:rPr>
              <a:t>さらに以下の２つの列を手動で追加します。</a:t>
            </a:r>
            <a:br>
              <a:rPr lang="en-US" altLang="ja-JP" b="1" dirty="0">
                <a:solidFill>
                  <a:srgbClr val="FF0000"/>
                </a:solidFill>
              </a:rPr>
            </a:br>
            <a:r>
              <a:rPr lang="ja-JP" altLang="en-US" dirty="0">
                <a:gradFill>
                  <a:gsLst>
                    <a:gs pos="2917">
                      <a:schemeClr val="tx1"/>
                    </a:gs>
                    <a:gs pos="30000">
                      <a:schemeClr val="tx1"/>
                    </a:gs>
                  </a:gsLst>
                  <a:lin ang="5400000" scaled="0"/>
                </a:gradFill>
              </a:rPr>
              <a:t>可能であれば、ユーザー毎に</a:t>
            </a:r>
            <a:r>
              <a:rPr lang="en-US" altLang="ja-JP" dirty="0">
                <a:gradFill>
                  <a:gsLst>
                    <a:gs pos="2917">
                      <a:schemeClr val="tx1"/>
                    </a:gs>
                    <a:gs pos="30000">
                      <a:schemeClr val="tx1"/>
                    </a:gs>
                  </a:gsLst>
                  <a:lin ang="5400000" scaled="0"/>
                </a:gradFill>
              </a:rPr>
              <a:t>Company(</a:t>
            </a:r>
            <a:r>
              <a:rPr lang="ja-JP" altLang="en-US" dirty="0">
                <a:gradFill>
                  <a:gsLst>
                    <a:gs pos="2917">
                      <a:schemeClr val="tx1"/>
                    </a:gs>
                    <a:gs pos="30000">
                      <a:schemeClr val="tx1"/>
                    </a:gs>
                  </a:gsLst>
                  <a:lin ang="5400000" scaled="0"/>
                </a:gradFill>
              </a:rPr>
              <a:t>会社名）、</a:t>
            </a:r>
            <a:r>
              <a:rPr lang="en-US" altLang="ja-JP" dirty="0">
                <a:gradFill>
                  <a:gsLst>
                    <a:gs pos="2917">
                      <a:schemeClr val="tx1"/>
                    </a:gs>
                    <a:gs pos="30000">
                      <a:schemeClr val="tx1"/>
                    </a:gs>
                  </a:gsLst>
                  <a:lin ang="5400000" scaled="0"/>
                </a:gradFill>
              </a:rPr>
              <a:t>Division</a:t>
            </a:r>
            <a:r>
              <a:rPr lang="ja-JP" altLang="en-US" dirty="0">
                <a:gradFill>
                  <a:gsLst>
                    <a:gs pos="2917">
                      <a:schemeClr val="tx1"/>
                    </a:gs>
                    <a:gs pos="30000">
                      <a:schemeClr val="tx1"/>
                    </a:gs>
                  </a:gsLst>
                  <a:lin ang="5400000" scaled="0"/>
                </a:gradFill>
              </a:rPr>
              <a:t>（事業部）列を追加し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ユーザー毎に情報を追加します。</a:t>
            </a:r>
            <a:endParaRPr lang="en-US" altLang="ja-JP" dirty="0">
              <a:gradFill>
                <a:gsLst>
                  <a:gs pos="2917">
                    <a:schemeClr val="tx1"/>
                  </a:gs>
                  <a:gs pos="30000">
                    <a:schemeClr val="tx1"/>
                  </a:gs>
                </a:gsLst>
                <a:lin ang="5400000" scaled="0"/>
              </a:gradFill>
            </a:endParaRP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Company</a:t>
            </a:r>
          </a:p>
          <a:p>
            <a:pPr marL="742950" lvl="1" indent="-285750">
              <a:lnSpc>
                <a:spcPct val="90000"/>
              </a:lnSpc>
              <a:spcAft>
                <a:spcPts val="588"/>
              </a:spcAft>
              <a:buFont typeface="Wingdings" panose="05000000000000000000" pitchFamily="2" charset="2"/>
              <a:buChar char="l"/>
            </a:pPr>
            <a:r>
              <a:rPr lang="en-US" altLang="ja-JP" b="1" dirty="0">
                <a:solidFill>
                  <a:srgbClr val="FF0000"/>
                </a:solidFill>
              </a:rPr>
              <a:t>Division</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編集した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を</a:t>
            </a:r>
            <a:r>
              <a:rPr lang="en-US" altLang="ja-JP" b="1" u="sng" dirty="0">
                <a:solidFill>
                  <a:srgbClr val="FF0000"/>
                </a:solidFill>
              </a:rPr>
              <a:t>UTF-8</a:t>
            </a:r>
            <a:r>
              <a:rPr lang="ja-JP" altLang="en-US" b="1" u="sng" dirty="0" err="1">
                <a:solidFill>
                  <a:srgbClr val="FF0000"/>
                </a:solidFill>
              </a:rPr>
              <a:t>、</a:t>
            </a:r>
            <a:r>
              <a:rPr lang="ja-JP" altLang="en-US" b="1" u="sng" dirty="0">
                <a:solidFill>
                  <a:srgbClr val="FF0000"/>
                </a:solidFill>
              </a:rPr>
              <a:t>コンマ区切り、</a:t>
            </a:r>
            <a:r>
              <a:rPr lang="en-US" altLang="ja-JP" b="1" u="sng" dirty="0">
                <a:solidFill>
                  <a:srgbClr val="FF0000"/>
                </a:solidFill>
              </a:rPr>
              <a:t>CSV</a:t>
            </a:r>
            <a:r>
              <a:rPr lang="ja-JP" altLang="en-US" b="1" u="sng" dirty="0">
                <a:solidFill>
                  <a:srgbClr val="FF0000"/>
                </a:solidFill>
              </a:rPr>
              <a:t>フォーマット</a:t>
            </a:r>
            <a:r>
              <a:rPr lang="ja-JP" altLang="en-US" dirty="0">
                <a:gradFill>
                  <a:gsLst>
                    <a:gs pos="2917">
                      <a:schemeClr val="tx1"/>
                    </a:gs>
                    <a:gs pos="30000">
                      <a:schemeClr val="tx1"/>
                    </a:gs>
                  </a:gsLst>
                  <a:lin ang="5400000" scaled="0"/>
                </a:gradFill>
              </a:rPr>
              <a:t>で保存します。</a:t>
            </a:r>
            <a:br>
              <a:rPr lang="en-US" altLang="ja-JP" dirty="0">
                <a:gradFill>
                  <a:gsLst>
                    <a:gs pos="2917">
                      <a:schemeClr val="tx1"/>
                    </a:gs>
                    <a:gs pos="30000">
                      <a:schemeClr val="tx1"/>
                    </a:gs>
                  </a:gsLst>
                  <a:lin ang="5400000" scaled="0"/>
                </a:gradFill>
              </a:rPr>
            </a:br>
            <a:r>
              <a:rPr lang="ja-JP" altLang="en-US" dirty="0">
                <a:solidFill>
                  <a:srgbClr val="7030A0"/>
                </a:solidFill>
              </a:rPr>
              <a:t>（もし</a:t>
            </a:r>
            <a:r>
              <a:rPr lang="en-US" altLang="ja-JP" dirty="0">
                <a:solidFill>
                  <a:srgbClr val="7030A0"/>
                </a:solidFill>
              </a:rPr>
              <a:t>Excel</a:t>
            </a:r>
            <a:r>
              <a:rPr lang="ja-JP" altLang="en-US" dirty="0">
                <a:solidFill>
                  <a:srgbClr val="7030A0"/>
                </a:solidFill>
              </a:rPr>
              <a:t>のファイル保存オプションに選択がない場合は、</a:t>
            </a:r>
            <a:r>
              <a:rPr lang="en-US" altLang="ja-JP" dirty="0">
                <a:solidFill>
                  <a:srgbClr val="7030A0"/>
                </a:solidFill>
              </a:rPr>
              <a:t>Text</a:t>
            </a:r>
            <a:r>
              <a:rPr lang="ja-JP" altLang="en-US" dirty="0">
                <a:solidFill>
                  <a:srgbClr val="7030A0"/>
                </a:solidFill>
              </a:rPr>
              <a:t>エディターで</a:t>
            </a:r>
            <a:r>
              <a:rPr lang="en-US" altLang="ja-JP" dirty="0">
                <a:solidFill>
                  <a:srgbClr val="7030A0"/>
                </a:solidFill>
              </a:rPr>
              <a:t>Encode</a:t>
            </a:r>
            <a:r>
              <a:rPr lang="ja-JP" altLang="en-US" dirty="0">
                <a:solidFill>
                  <a:srgbClr val="7030A0"/>
                </a:solidFill>
              </a:rPr>
              <a:t>を</a:t>
            </a:r>
            <a:r>
              <a:rPr lang="en-US" altLang="ja-JP" dirty="0">
                <a:solidFill>
                  <a:srgbClr val="7030A0"/>
                </a:solidFill>
              </a:rPr>
              <a:t>UTF8</a:t>
            </a:r>
            <a:r>
              <a:rPr lang="ja-JP" altLang="en-US" dirty="0">
                <a:solidFill>
                  <a:srgbClr val="7030A0"/>
                </a:solidFill>
              </a:rPr>
              <a:t>に変更）</a:t>
            </a:r>
            <a:endParaRPr lang="en-US" altLang="ja-JP" dirty="0">
              <a:solidFill>
                <a:srgbClr val="7030A0"/>
              </a:solidFill>
            </a:endParaRP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a:p>
            <a:pPr marL="342900" indent="-342900">
              <a:lnSpc>
                <a:spcPct val="90000"/>
              </a:lnSpc>
              <a:spcAft>
                <a:spcPts val="588"/>
              </a:spcAft>
              <a:buFont typeface="+mj-ea"/>
              <a:buAutoNum type="circleNumDbPlain" startAt="4"/>
            </a:pPr>
            <a:r>
              <a:rPr lang="ja-JP" altLang="en-US" dirty="0">
                <a:gradFill>
                  <a:gsLst>
                    <a:gs pos="2917">
                      <a:schemeClr val="tx1"/>
                    </a:gs>
                    <a:gs pos="30000">
                      <a:schemeClr val="tx1"/>
                    </a:gs>
                  </a:gsLst>
                  <a:lin ang="5400000" scaled="0"/>
                </a:gradFill>
              </a:rPr>
              <a:t>（毎月の準備について）①～④の</a:t>
            </a:r>
            <a:r>
              <a:rPr lang="en-US" altLang="ja-JP" dirty="0">
                <a:gradFill>
                  <a:gsLst>
                    <a:gs pos="2917">
                      <a:schemeClr val="tx1"/>
                    </a:gs>
                    <a:gs pos="30000">
                      <a:schemeClr val="tx1"/>
                    </a:gs>
                  </a:gsLst>
                  <a:lin ang="5400000" scaled="0"/>
                </a:gradFill>
              </a:rPr>
              <a:t>Step</a:t>
            </a:r>
            <a:r>
              <a:rPr lang="ja-JP" altLang="en-US" dirty="0">
                <a:gradFill>
                  <a:gsLst>
                    <a:gs pos="2917">
                      <a:schemeClr val="tx1"/>
                    </a:gs>
                    <a:gs pos="30000">
                      <a:schemeClr val="tx1"/>
                    </a:gs>
                  </a:gsLst>
                  <a:lin ang="5400000" scaled="0"/>
                </a:gradFill>
              </a:rPr>
              <a:t>で用意したファイルを毎月用意します。</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ファイル名は</a:t>
            </a:r>
            <a:r>
              <a:rPr lang="ja-JP" altLang="en-US" b="1" dirty="0">
                <a:solidFill>
                  <a:srgbClr val="FF0000"/>
                </a:solidFill>
              </a:rPr>
              <a:t>“</a:t>
            </a:r>
            <a:r>
              <a:rPr lang="en-US" altLang="ja-JP" b="1" dirty="0" err="1">
                <a:solidFill>
                  <a:srgbClr val="FF0000"/>
                </a:solidFill>
              </a:rPr>
              <a:t>users_YYYY_MM_DD</a:t>
            </a:r>
            <a:r>
              <a:rPr lang="en-US" altLang="ja-JP" b="1" dirty="0">
                <a:solidFill>
                  <a:srgbClr val="FF0000"/>
                </a:solidFill>
              </a:rPr>
              <a:t> XXX“</a:t>
            </a:r>
            <a:r>
              <a:rPr lang="ja-JP" altLang="en-US" dirty="0">
                <a:gradFill>
                  <a:gsLst>
                    <a:gs pos="2917">
                      <a:schemeClr val="tx1"/>
                    </a:gs>
                    <a:gs pos="30000">
                      <a:schemeClr val="tx1"/>
                    </a:gs>
                  </a:gsLst>
                  <a:lin ang="5400000" scaled="0"/>
                </a:gradFill>
              </a:rPr>
              <a:t>といった年月日が含まれる</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表記フォーマットに従うこと。（</a:t>
            </a:r>
            <a:r>
              <a:rPr lang="en-US" altLang="ja-JP" dirty="0">
                <a:gradFill>
                  <a:gsLst>
                    <a:gs pos="2917">
                      <a:schemeClr val="tx1"/>
                    </a:gs>
                    <a:gs pos="30000">
                      <a:schemeClr val="tx1"/>
                    </a:gs>
                  </a:gsLst>
                  <a:lin ang="5400000" scaled="0"/>
                </a:gradFill>
              </a:rPr>
              <a:t>XXX</a:t>
            </a:r>
            <a:r>
              <a:rPr lang="ja-JP" altLang="en-US" dirty="0">
                <a:gradFill>
                  <a:gsLst>
                    <a:gs pos="2917">
                      <a:schemeClr val="tx1"/>
                    </a:gs>
                    <a:gs pos="30000">
                      <a:schemeClr val="tx1"/>
                    </a:gs>
                  </a:gsLst>
                  <a:lin ang="5400000" scaled="0"/>
                </a:gradFill>
              </a:rPr>
              <a:t>部分は自由な複数文字列）。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例えば“</a:t>
            </a:r>
            <a:r>
              <a:rPr lang="en-US" altLang="ja-JP" dirty="0">
                <a:gradFill>
                  <a:gsLst>
                    <a:gs pos="2917">
                      <a:schemeClr val="tx1"/>
                    </a:gs>
                    <a:gs pos="30000">
                      <a:schemeClr val="tx1"/>
                    </a:gs>
                  </a:gsLst>
                  <a:lin ang="5400000" scaled="0"/>
                </a:gradFill>
              </a:rPr>
              <a:t>users_2018_04_01 directory”</a:t>
            </a:r>
            <a:r>
              <a:rPr lang="ja-JP" altLang="en-US" dirty="0">
                <a:gradFill>
                  <a:gsLst>
                    <a:gs pos="2917">
                      <a:schemeClr val="tx1"/>
                    </a:gs>
                    <a:gs pos="30000">
                      <a:schemeClr val="tx1"/>
                    </a:gs>
                  </a:gsLst>
                  <a:lin ang="5400000" scaled="0"/>
                </a:gradFill>
              </a:rPr>
              <a:t>となり</a:t>
            </a:r>
            <a:r>
              <a:rPr lang="ja-JP" altLang="en-US" b="1" dirty="0">
                <a:solidFill>
                  <a:srgbClr val="FF0000"/>
                </a:solidFill>
              </a:rPr>
              <a:t>毎月分ファイルを用意する</a:t>
            </a:r>
            <a:r>
              <a:rPr lang="ja-JP" altLang="en-US" dirty="0">
                <a:gradFill>
                  <a:gsLst>
                    <a:gs pos="2917">
                      <a:schemeClr val="tx1"/>
                    </a:gs>
                    <a:gs pos="30000">
                      <a:schemeClr val="tx1"/>
                    </a:gs>
                  </a:gsLst>
                  <a:lin ang="5400000" scaled="0"/>
                </a:gradFill>
              </a:rPr>
              <a:t>。</a:t>
            </a:r>
          </a:p>
          <a:p>
            <a:pPr marL="342900" indent="-342900">
              <a:lnSpc>
                <a:spcPct val="90000"/>
              </a:lnSpc>
              <a:spcAft>
                <a:spcPts val="588"/>
              </a:spcAft>
              <a:buFont typeface="+mj-ea"/>
              <a:buAutoNum type="circleNumDbPlain" startAt="4"/>
            </a:pPr>
            <a:endParaRPr lang="en-US" altLang="ja-JP"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1E5B2982-A81E-4D5E-9062-007364E0E560}"/>
              </a:ext>
            </a:extLst>
          </p:cNvPr>
          <p:cNvSpPr txBox="1"/>
          <p:nvPr/>
        </p:nvSpPr>
        <p:spPr>
          <a:xfrm>
            <a:off x="4362273" y="3015571"/>
            <a:ext cx="53018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Note:</a:t>
            </a:r>
            <a:r>
              <a:rPr kumimoji="1" lang="ja-JP" altLang="en-US" sz="1200" b="0" i="0" u="sng" strike="noStrike" kern="1200" cap="none" spc="0" normalizeH="0" baseline="0" noProof="0" dirty="0">
                <a:ln>
                  <a:noFill/>
                </a:ln>
                <a:solidFill>
                  <a:srgbClr val="FF0000"/>
                </a:solidFill>
                <a:effectLst/>
                <a:uLnTx/>
                <a:uFillTx/>
                <a:latin typeface="游ゴシック" panose="020B0400000000000000" pitchFamily="50" charset="-128"/>
                <a:ea typeface="游ゴシック" panose="020B0400000000000000" pitchFamily="50" charset="-128"/>
                <a:cs typeface="Segoe UI" panose="020B0502040204020203" pitchFamily="34" charset="0"/>
              </a:rPr>
              <a:t>列名は必ず同じにしてください。どの列番に追加しても構いません。</a:t>
            </a:r>
          </a:p>
        </p:txBody>
      </p:sp>
      <p:pic>
        <p:nvPicPr>
          <p:cNvPr id="2" name="図 1">
            <a:extLst>
              <a:ext uri="{FF2B5EF4-FFF2-40B4-BE49-F238E27FC236}">
                <a16:creationId xmlns:a16="http://schemas.microsoft.com/office/drawing/2014/main" id="{AE62CD38-8330-4A80-A196-5109635681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1331" y="3280096"/>
            <a:ext cx="5238359" cy="637563"/>
          </a:xfrm>
          <a:prstGeom prst="rect">
            <a:avLst/>
          </a:prstGeom>
        </p:spPr>
      </p:pic>
      <p:pic>
        <p:nvPicPr>
          <p:cNvPr id="3" name="図 2">
            <a:extLst>
              <a:ext uri="{FF2B5EF4-FFF2-40B4-BE49-F238E27FC236}">
                <a16:creationId xmlns:a16="http://schemas.microsoft.com/office/drawing/2014/main" id="{C0DB48FE-A26F-45D1-A1FD-750D96094A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84609" y="5087439"/>
            <a:ext cx="2432807" cy="1586003"/>
          </a:xfrm>
          <a:prstGeom prst="rect">
            <a:avLst/>
          </a:prstGeom>
        </p:spPr>
      </p:pic>
    </p:spTree>
    <p:extLst>
      <p:ext uri="{BB962C8B-B14F-4D97-AF65-F5344CB8AC3E}">
        <p14:creationId xmlns:p14="http://schemas.microsoft.com/office/powerpoint/2010/main" val="2976104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４． </a:t>
            </a:r>
            <a:r>
              <a:rPr lang="en-US" altLang="ja-JP" sz="3529" dirty="0">
                <a:solidFill>
                  <a:schemeClr val="tx2"/>
                </a:solidFill>
              </a:rPr>
              <a:t>Users Directory</a:t>
            </a:r>
            <a:r>
              <a:rPr lang="ja-JP" altLang="en-US" sz="3529" dirty="0">
                <a:solidFill>
                  <a:schemeClr val="tx2"/>
                </a:solidFill>
              </a:rPr>
              <a:t>の準備 </a:t>
            </a:r>
            <a:r>
              <a:rPr lang="en-US" altLang="ja-JP" sz="3529" dirty="0">
                <a:solidFill>
                  <a:schemeClr val="tx2"/>
                </a:solidFill>
              </a:rPr>
              <a:t>–SharePoint</a:t>
            </a:r>
            <a:r>
              <a:rPr lang="ja-JP" altLang="en-US" sz="3529" dirty="0">
                <a:solidFill>
                  <a:schemeClr val="tx2"/>
                </a:solidFill>
              </a:rPr>
              <a:t>へアップ</a:t>
            </a:r>
            <a:r>
              <a:rPr lang="en-US" altLang="ja-JP" sz="3529">
                <a:solidFill>
                  <a:schemeClr val="tx2"/>
                </a:solidFill>
              </a:rPr>
              <a:t>-</a:t>
            </a:r>
            <a:endParaRPr lang="ja-JP" altLang="en-US" sz="3529" dirty="0">
              <a:solidFill>
                <a:schemeClr val="tx2"/>
              </a:solidFill>
            </a:endParaRP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2612986"/>
          </a:xfrm>
          <a:prstGeom prst="rect">
            <a:avLst/>
          </a:prstGeom>
          <a:noFill/>
        </p:spPr>
        <p:txBody>
          <a:bodyPr wrap="square" lIns="179285" tIns="143428" rIns="179285" bIns="143428" rtlCol="0">
            <a:spAutoFit/>
          </a:bodyPr>
          <a:lstStyle/>
          <a:p>
            <a:pPr>
              <a:lnSpc>
                <a:spcPct val="90000"/>
              </a:lnSpc>
              <a:spcAft>
                <a:spcPts val="588"/>
              </a:spcAft>
            </a:pPr>
            <a:r>
              <a:rPr lang="en-US" altLang="ja-JP" b="1" dirty="0">
                <a:gradFill>
                  <a:gsLst>
                    <a:gs pos="2917">
                      <a:schemeClr val="tx1"/>
                    </a:gs>
                    <a:gs pos="30000">
                      <a:schemeClr val="tx1"/>
                    </a:gs>
                  </a:gsLst>
                  <a:lin ang="5400000" scaled="0"/>
                </a:gradFill>
              </a:rPr>
              <a:t>Users</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Directory</a:t>
            </a:r>
            <a:r>
              <a:rPr lang="ja-JP" altLang="en-US" b="1" dirty="0">
                <a:gradFill>
                  <a:gsLst>
                    <a:gs pos="2917">
                      <a:schemeClr val="tx1"/>
                    </a:gs>
                    <a:gs pos="30000">
                      <a:schemeClr val="tx1"/>
                    </a:gs>
                  </a:gsLst>
                  <a:lin ang="5400000" scaled="0"/>
                </a:gradFill>
              </a:rPr>
              <a:t>ファイルの</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への</a:t>
            </a:r>
            <a:r>
              <a:rPr lang="en-US" altLang="ja-JP" b="1" dirty="0">
                <a:gradFill>
                  <a:gsLst>
                    <a:gs pos="2917">
                      <a:schemeClr val="tx1"/>
                    </a:gs>
                    <a:gs pos="30000">
                      <a:schemeClr val="tx1"/>
                    </a:gs>
                  </a:gsLst>
                  <a:lin ang="5400000" scaled="0"/>
                </a:gradFill>
              </a:rPr>
              <a:t>Upload</a:t>
            </a:r>
          </a:p>
          <a:p>
            <a:pPr>
              <a:lnSpc>
                <a:spcPct val="90000"/>
              </a:lnSpc>
              <a:spcAft>
                <a:spcPts val="588"/>
              </a:spcAft>
            </a:pPr>
            <a:r>
              <a:rPr lang="ja-JP" altLang="en-US" dirty="0">
                <a:gradFill>
                  <a:gsLst>
                    <a:gs pos="2917">
                      <a:schemeClr val="tx1"/>
                    </a:gs>
                    <a:gs pos="30000">
                      <a:schemeClr val="tx1"/>
                    </a:gs>
                  </a:gsLst>
                  <a:lin ang="5400000" scaled="0"/>
                </a:gradFill>
              </a:rPr>
              <a:t>用意した</a:t>
            </a:r>
            <a:r>
              <a:rPr lang="en-US" altLang="ja-JP" dirty="0" err="1">
                <a:gradFill>
                  <a:gsLst>
                    <a:gs pos="2917">
                      <a:schemeClr val="tx1"/>
                    </a:gs>
                    <a:gs pos="30000">
                      <a:schemeClr val="tx1"/>
                    </a:gs>
                  </a:gsLst>
                  <a:lin ang="5400000" scaled="0"/>
                </a:gradFill>
              </a:rPr>
              <a:t>UsersDirectory</a:t>
            </a:r>
            <a:r>
              <a:rPr lang="en-US" altLang="ja-JP" dirty="0">
                <a:gradFill>
                  <a:gsLst>
                    <a:gs pos="2917">
                      <a:schemeClr val="tx1"/>
                    </a:gs>
                    <a:gs pos="30000">
                      <a:schemeClr val="tx1"/>
                    </a:gs>
                  </a:gsLst>
                  <a:lin ang="5400000" scaled="0"/>
                </a:gradFill>
              </a:rPr>
              <a:t> CSV</a:t>
            </a:r>
            <a:r>
              <a:rPr lang="ja-JP" altLang="en-US" dirty="0">
                <a:gradFill>
                  <a:gsLst>
                    <a:gs pos="2917">
                      <a:schemeClr val="tx1"/>
                    </a:gs>
                    <a:gs pos="30000">
                      <a:schemeClr val="tx1"/>
                    </a:gs>
                  </a:gsLst>
                  <a:lin ang="5400000" scaled="0"/>
                </a:gradFill>
              </a:rPr>
              <a:t>ファイルを一時格納用または</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ドキュメントライブラリに用意した</a:t>
            </a:r>
            <a:r>
              <a:rPr lang="en-US" altLang="ja-JP" u="sng" dirty="0">
                <a:gradFill>
                  <a:gsLst>
                    <a:gs pos="2917">
                      <a:schemeClr val="tx1"/>
                    </a:gs>
                    <a:gs pos="30000">
                      <a:schemeClr val="tx1"/>
                    </a:gs>
                  </a:gsLst>
                  <a:lin ang="5400000" scaled="0"/>
                </a:gradFill>
              </a:rPr>
              <a:t>Outputs</a:t>
            </a:r>
            <a:r>
              <a:rPr lang="ja-JP" altLang="en-US" u="sng" dirty="0">
                <a:gradFill>
                  <a:gsLst>
                    <a:gs pos="2917">
                      <a:schemeClr val="tx1"/>
                    </a:gs>
                    <a:gs pos="30000">
                      <a:schemeClr val="tx1"/>
                    </a:gs>
                  </a:gsLst>
                  <a:lin ang="5400000" scaled="0"/>
                </a:gradFill>
              </a:rPr>
              <a:t>フォルダ下の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フォルダ</a:t>
            </a:r>
            <a:r>
              <a:rPr lang="ja-JP" altLang="en-US" dirty="0">
                <a:gradFill>
                  <a:gsLst>
                    <a:gs pos="2917">
                      <a:schemeClr val="tx1"/>
                    </a:gs>
                    <a:gs pos="30000">
                      <a:schemeClr val="tx1"/>
                    </a:gs>
                  </a:gsLst>
                  <a:lin ang="5400000" scaled="0"/>
                </a:gradFill>
              </a:rPr>
              <a:t>に保存します。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Power</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BI</a:t>
            </a:r>
            <a:r>
              <a:rPr lang="ja-JP" altLang="en-US" dirty="0">
                <a:gradFill>
                  <a:gsLst>
                    <a:gs pos="2917">
                      <a:schemeClr val="tx1"/>
                    </a:gs>
                    <a:gs pos="30000">
                      <a:schemeClr val="tx1"/>
                    </a:gs>
                  </a:gsLst>
                  <a:lin ang="5400000" scaled="0"/>
                </a:gradFill>
              </a:rPr>
              <a:t>テンプレートサンプルでは、人事異動等の反映を目的に毎月の</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データを参照しているため、</a:t>
            </a:r>
            <a:r>
              <a:rPr lang="ja-JP" altLang="en-US" u="sng" dirty="0">
                <a:gradFill>
                  <a:gsLst>
                    <a:gs pos="2917">
                      <a:schemeClr val="tx1"/>
                    </a:gs>
                    <a:gs pos="30000">
                      <a:schemeClr val="tx1"/>
                    </a:gs>
                  </a:gsLst>
                  <a:lin ang="5400000" scaled="0"/>
                </a:gradFill>
              </a:rPr>
              <a:t>毎月分の</a:t>
            </a:r>
            <a:r>
              <a:rPr lang="en-US" altLang="ja-JP" u="sng" dirty="0" err="1">
                <a:gradFill>
                  <a:gsLst>
                    <a:gs pos="2917">
                      <a:schemeClr val="tx1"/>
                    </a:gs>
                    <a:gs pos="30000">
                      <a:schemeClr val="tx1"/>
                    </a:gs>
                  </a:gsLst>
                  <a:lin ang="5400000" scaled="0"/>
                </a:gradFill>
              </a:rPr>
              <a:t>UsersDirectory</a:t>
            </a:r>
            <a:r>
              <a:rPr lang="ja-JP" altLang="en-US" u="sng" dirty="0">
                <a:gradFill>
                  <a:gsLst>
                    <a:gs pos="2917">
                      <a:schemeClr val="tx1"/>
                    </a:gs>
                    <a:gs pos="30000">
                      <a:schemeClr val="tx1"/>
                    </a:gs>
                  </a:gsLst>
                  <a:lin ang="5400000" scaled="0"/>
                </a:gradFill>
              </a:rPr>
              <a:t>データを保存してください</a:t>
            </a:r>
            <a:r>
              <a:rPr lang="ja-JP" altLang="en-US" dirty="0">
                <a:gradFill>
                  <a:gsLst>
                    <a:gs pos="2917">
                      <a:schemeClr val="tx1"/>
                    </a:gs>
                    <a:gs pos="30000">
                      <a:schemeClr val="tx1"/>
                    </a:gs>
                  </a:gsLst>
                  <a:lin ang="5400000" scaled="0"/>
                </a:gradFill>
              </a:rPr>
              <a:t>。</a:t>
            </a:r>
            <a:br>
              <a:rPr lang="en-US" altLang="ja-JP" dirty="0">
                <a:gradFill>
                  <a:gsLst>
                    <a:gs pos="2917">
                      <a:schemeClr val="tx1"/>
                    </a:gs>
                    <a:gs pos="30000">
                      <a:schemeClr val="tx1"/>
                    </a:gs>
                  </a:gsLst>
                  <a:lin ang="5400000" scaled="0"/>
                </a:gradFill>
              </a:rPr>
            </a:b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もし毎月同じ</a:t>
            </a:r>
            <a:r>
              <a:rPr lang="en-US" altLang="ja-JP" dirty="0" err="1">
                <a:gradFill>
                  <a:gsLst>
                    <a:gs pos="2917">
                      <a:schemeClr val="tx1"/>
                    </a:gs>
                    <a:gs pos="30000">
                      <a:schemeClr val="tx1"/>
                    </a:gs>
                  </a:gsLst>
                  <a:lin ang="5400000" scaled="0"/>
                </a:gradFill>
              </a:rPr>
              <a:t>UsersDirectory</a:t>
            </a:r>
            <a:r>
              <a:rPr lang="ja-JP" altLang="en-US" dirty="0">
                <a:gradFill>
                  <a:gsLst>
                    <a:gs pos="2917">
                      <a:schemeClr val="tx1"/>
                    </a:gs>
                    <a:gs pos="30000">
                      <a:schemeClr val="tx1"/>
                    </a:gs>
                  </a:gsLst>
                  <a:lin ang="5400000" scaled="0"/>
                </a:gradFill>
              </a:rPr>
              <a:t>情報を利用する場合は、日付を変えた同じファイルを用意してください。</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以下の例のように</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ファイル名の“年（</a:t>
            </a:r>
            <a:r>
              <a:rPr lang="en-US" altLang="ja-JP" dirty="0">
                <a:gradFill>
                  <a:gsLst>
                    <a:gs pos="2917">
                      <a:schemeClr val="tx1"/>
                    </a:gs>
                    <a:gs pos="30000">
                      <a:schemeClr val="tx1"/>
                    </a:gs>
                  </a:gsLst>
                  <a:lin ang="5400000" scaled="0"/>
                </a:gradFill>
              </a:rPr>
              <a:t>Year</a:t>
            </a:r>
            <a:r>
              <a:rPr lang="ja-JP" altLang="en-US" dirty="0">
                <a:gradFill>
                  <a:gsLst>
                    <a:gs pos="2917">
                      <a:schemeClr val="tx1"/>
                    </a:gs>
                    <a:gs pos="30000">
                      <a:schemeClr val="tx1"/>
                    </a:gs>
                  </a:gsLst>
                  <a:lin ang="5400000" scaled="0"/>
                </a:gradFill>
              </a:rPr>
              <a:t>）”・“月（</a:t>
            </a:r>
            <a:r>
              <a:rPr lang="en-US" altLang="ja-JP" dirty="0">
                <a:gradFill>
                  <a:gsLst>
                    <a:gs pos="2917">
                      <a:schemeClr val="tx1"/>
                    </a:gs>
                    <a:gs pos="30000">
                      <a:schemeClr val="tx1"/>
                    </a:gs>
                  </a:gsLst>
                  <a:lin ang="5400000" scaled="0"/>
                </a:gradFill>
              </a:rPr>
              <a:t>Month)</a:t>
            </a:r>
            <a:r>
              <a:rPr lang="ja-JP" altLang="en-US" dirty="0">
                <a:gradFill>
                  <a:gsLst>
                    <a:gs pos="2917">
                      <a:schemeClr val="tx1"/>
                    </a:gs>
                    <a:gs pos="30000">
                      <a:schemeClr val="tx1"/>
                    </a:gs>
                  </a:gsLst>
                  <a:lin ang="5400000" scaled="0"/>
                </a:gradFill>
              </a:rPr>
              <a:t>”に該当する箇所を編集して保存してください。</a:t>
            </a:r>
            <a:endParaRPr lang="en-US" altLang="ja-JP" dirty="0">
              <a:solidFill>
                <a:srgbClr val="7030A0"/>
              </a:solidFill>
            </a:endParaRPr>
          </a:p>
        </p:txBody>
      </p:sp>
      <p:grpSp>
        <p:nvGrpSpPr>
          <p:cNvPr id="11" name="グループ化 10">
            <a:extLst>
              <a:ext uri="{FF2B5EF4-FFF2-40B4-BE49-F238E27FC236}">
                <a16:creationId xmlns:a16="http://schemas.microsoft.com/office/drawing/2014/main" id="{6F8ACE15-A9FB-4C37-B940-5C2F4F68CA9E}"/>
              </a:ext>
            </a:extLst>
          </p:cNvPr>
          <p:cNvGrpSpPr/>
          <p:nvPr/>
        </p:nvGrpSpPr>
        <p:grpSpPr>
          <a:xfrm>
            <a:off x="506137" y="4323129"/>
            <a:ext cx="6362343" cy="768989"/>
            <a:chOff x="5715700" y="4977471"/>
            <a:chExt cx="6362343" cy="768989"/>
          </a:xfrm>
        </p:grpSpPr>
        <p:pic>
          <p:nvPicPr>
            <p:cNvPr id="15" name="図 14">
              <a:extLst>
                <a:ext uri="{FF2B5EF4-FFF2-40B4-BE49-F238E27FC236}">
                  <a16:creationId xmlns:a16="http://schemas.microsoft.com/office/drawing/2014/main" id="{F77CFE16-F39D-482A-9891-953676DD2D9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597005" y="5201175"/>
              <a:ext cx="2481038" cy="545285"/>
            </a:xfrm>
            <a:prstGeom prst="rect">
              <a:avLst/>
            </a:prstGeom>
          </p:spPr>
        </p:pic>
        <p:sp>
          <p:nvSpPr>
            <p:cNvPr id="16" name="右中かっこ 15">
              <a:extLst>
                <a:ext uri="{FF2B5EF4-FFF2-40B4-BE49-F238E27FC236}">
                  <a16:creationId xmlns:a16="http://schemas.microsoft.com/office/drawing/2014/main" id="{29094487-C4BD-4B8A-A2D0-14C85C6A0495}"/>
                </a:ext>
              </a:extLst>
            </p:cNvPr>
            <p:cNvSpPr/>
            <p:nvPr/>
          </p:nvSpPr>
          <p:spPr>
            <a:xfrm rot="10800000">
              <a:off x="9447399" y="5234730"/>
              <a:ext cx="308996" cy="226504"/>
            </a:xfrm>
            <a:prstGeom prst="rightBrace">
              <a:avLst>
                <a:gd name="adj1" fmla="val 8333"/>
                <a:gd name="adj2" fmla="val 46875"/>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18B1363E-11E5-4984-ADCF-4653DAC0BF34}"/>
                </a:ext>
              </a:extLst>
            </p:cNvPr>
            <p:cNvSpPr txBox="1"/>
            <p:nvPr/>
          </p:nvSpPr>
          <p:spPr>
            <a:xfrm>
              <a:off x="5715700" y="4977471"/>
              <a:ext cx="3816990" cy="738664"/>
            </a:xfrm>
            <a:prstGeom prst="rect">
              <a:avLst/>
            </a:prstGeom>
            <a:noFill/>
          </p:spPr>
          <p:txBody>
            <a:bodyPr wrap="square" rtlCol="0">
              <a:spAutoFit/>
            </a:bodyPr>
            <a:lstStyle/>
            <a:p>
              <a:r>
                <a:rPr lang="ja-JP" altLang="en-US" sz="1400" dirty="0">
                  <a:solidFill>
                    <a:srgbClr val="7030A0"/>
                  </a:solidFill>
                </a:rPr>
                <a:t>・</a:t>
              </a:r>
              <a:r>
                <a:rPr kumimoji="1" lang="ja-JP" altLang="en-US" sz="1400" dirty="0">
                  <a:solidFill>
                    <a:srgbClr val="7030A0"/>
                  </a:solidFill>
                </a:rPr>
                <a:t>手動で</a:t>
              </a:r>
              <a:r>
                <a:rPr kumimoji="1" lang="en-US" altLang="ja-JP" sz="1400" dirty="0">
                  <a:solidFill>
                    <a:srgbClr val="7030A0"/>
                  </a:solidFill>
                </a:rPr>
                <a:t>O365</a:t>
              </a:r>
              <a:r>
                <a:rPr kumimoji="1" lang="ja-JP" altLang="en-US" sz="1400" dirty="0">
                  <a:solidFill>
                    <a:srgbClr val="7030A0"/>
                  </a:solidFill>
                </a:rPr>
                <a:t>管理</a:t>
              </a:r>
              <a:r>
                <a:rPr lang="ja-JP" altLang="en-US" sz="1400" dirty="0">
                  <a:solidFill>
                    <a:srgbClr val="7030A0"/>
                  </a:solidFill>
                </a:rPr>
                <a:t>センタ</a:t>
              </a:r>
              <a:r>
                <a:rPr kumimoji="1" lang="ja-JP" altLang="en-US" sz="1400" dirty="0">
                  <a:solidFill>
                    <a:srgbClr val="7030A0"/>
                  </a:solidFill>
                </a:rPr>
                <a:t>からエクスポート</a:t>
              </a:r>
              <a:br>
                <a:rPr kumimoji="1" lang="en-US" altLang="ja-JP" sz="1400" dirty="0">
                  <a:solidFill>
                    <a:srgbClr val="7030A0"/>
                  </a:solidFill>
                </a:rPr>
              </a:br>
              <a:r>
                <a:rPr kumimoji="1" lang="ja-JP" altLang="en-US" sz="1400" dirty="0">
                  <a:solidFill>
                    <a:srgbClr val="7030A0"/>
                  </a:solidFill>
                </a:rPr>
                <a:t>または</a:t>
              </a:r>
              <a:endParaRPr kumimoji="1" lang="en-US" altLang="ja-JP" sz="1400" dirty="0">
                <a:solidFill>
                  <a:srgbClr val="7030A0"/>
                </a:solidFill>
              </a:endParaRPr>
            </a:p>
            <a:p>
              <a:r>
                <a:rPr lang="ja-JP" altLang="en-US" sz="1400" dirty="0">
                  <a:solidFill>
                    <a:srgbClr val="7030A0"/>
                  </a:solidFill>
                </a:rPr>
                <a:t>・条件にあった</a:t>
              </a:r>
              <a:r>
                <a:rPr lang="en-US" altLang="ja-JP" sz="1400" dirty="0">
                  <a:solidFill>
                    <a:srgbClr val="7030A0"/>
                  </a:solidFill>
                </a:rPr>
                <a:t>CSV</a:t>
              </a:r>
              <a:r>
                <a:rPr lang="ja-JP" altLang="en-US" sz="1400" dirty="0">
                  <a:solidFill>
                    <a:srgbClr val="7030A0"/>
                  </a:solidFill>
                </a:rPr>
                <a:t>をご自身で準備</a:t>
              </a:r>
              <a:endParaRPr kumimoji="1" lang="ja-JP" altLang="en-US" sz="1400" dirty="0">
                <a:solidFill>
                  <a:srgbClr val="7030A0"/>
                </a:solidFill>
              </a:endParaRPr>
            </a:p>
          </p:txBody>
        </p:sp>
      </p:grpSp>
      <p:pic>
        <p:nvPicPr>
          <p:cNvPr id="5" name="図 4">
            <a:extLst>
              <a:ext uri="{FF2B5EF4-FFF2-40B4-BE49-F238E27FC236}">
                <a16:creationId xmlns:a16="http://schemas.microsoft.com/office/drawing/2014/main" id="{68BBD846-2BF3-4109-AE30-C1114D4E83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2760" y="3485588"/>
            <a:ext cx="3580667" cy="3208827"/>
          </a:xfrm>
          <a:prstGeom prst="rect">
            <a:avLst/>
          </a:prstGeom>
          <a:ln>
            <a:solidFill>
              <a:schemeClr val="bg1">
                <a:lumMod val="85000"/>
              </a:schemeClr>
            </a:solidFill>
          </a:ln>
        </p:spPr>
      </p:pic>
    </p:spTree>
    <p:extLst>
      <p:ext uri="{BB962C8B-B14F-4D97-AF65-F5344CB8AC3E}">
        <p14:creationId xmlns:p14="http://schemas.microsoft.com/office/powerpoint/2010/main" val="3198892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1109904" y="1124616"/>
            <a:ext cx="9703506" cy="2655498"/>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①</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利用グラフにおいて</a:t>
            </a:r>
            <a:r>
              <a:rPr lang="en-US" altLang="ja-JP" b="1" dirty="0">
                <a:gradFill>
                  <a:gsLst>
                    <a:gs pos="2917">
                      <a:schemeClr val="tx1"/>
                    </a:gs>
                    <a:gs pos="30000">
                      <a:schemeClr val="tx1"/>
                    </a:gs>
                  </a:gsLst>
                  <a:lin ang="5400000" scaled="0"/>
                </a:gradFill>
              </a:rPr>
              <a:t>Forms</a:t>
            </a:r>
            <a:r>
              <a:rPr lang="ja-JP" altLang="en-US" b="1" dirty="0">
                <a:gradFill>
                  <a:gsLst>
                    <a:gs pos="2917">
                      <a:schemeClr val="tx1"/>
                    </a:gs>
                    <a:gs pos="30000">
                      <a:schemeClr val="tx1"/>
                    </a:gs>
                  </a:gsLst>
                  <a:lin ang="5400000" scaled="0"/>
                </a:gradFill>
              </a:rPr>
              <a:t>アンケート結果を表示させる場合：</a:t>
            </a:r>
            <a:br>
              <a:rPr lang="en-US" altLang="ja-JP" b="1"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以下の</a:t>
            </a:r>
            <a:r>
              <a:rPr lang="en-US" altLang="ja-JP" dirty="0">
                <a:gradFill>
                  <a:gsLst>
                    <a:gs pos="2917">
                      <a:schemeClr val="tx1"/>
                    </a:gs>
                    <a:gs pos="30000">
                      <a:schemeClr val="tx1"/>
                    </a:gs>
                  </a:gsLst>
                  <a:lin ang="5400000" scaled="0"/>
                </a:gradFill>
              </a:rPr>
              <a:t>URL</a:t>
            </a:r>
            <a:r>
              <a:rPr lang="ja-JP" altLang="en-US" dirty="0">
                <a:gradFill>
                  <a:gsLst>
                    <a:gs pos="2917">
                      <a:schemeClr val="tx1"/>
                    </a:gs>
                    <a:gs pos="30000">
                      <a:schemeClr val="tx1"/>
                    </a:gs>
                  </a:gsLst>
                  <a:lin ang="5400000" scaled="0"/>
                </a:gradFill>
              </a:rPr>
              <a:t>から</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アンケートテンプレートを適応し、かつ概要ユーザーの</a:t>
            </a:r>
            <a:r>
              <a:rPr lang="en-US" altLang="ja-JP" dirty="0">
                <a:gradFill>
                  <a:gsLst>
                    <a:gs pos="2917">
                      <a:schemeClr val="tx1"/>
                    </a:gs>
                    <a:gs pos="30000">
                      <a:schemeClr val="tx1"/>
                    </a:gs>
                  </a:gsLst>
                  <a:lin ang="5400000" scaled="0"/>
                </a:gradFill>
              </a:rPr>
              <a:t>OneDrive</a:t>
            </a:r>
            <a:r>
              <a:rPr lang="ja-JP" altLang="en-US" dirty="0">
                <a:gradFill>
                  <a:gsLst>
                    <a:gs pos="2917">
                      <a:schemeClr val="tx1"/>
                    </a:gs>
                    <a:gs pos="30000">
                      <a:schemeClr val="tx1"/>
                    </a:gs>
                  </a:gsLst>
                  <a:lin ang="5400000" scaled="0"/>
                </a:gradFill>
              </a:rPr>
              <a:t>にアンケート結果</a:t>
            </a:r>
            <a:r>
              <a:rPr lang="en-US" altLang="ja-JP" dirty="0">
                <a:gradFill>
                  <a:gsLst>
                    <a:gs pos="2917">
                      <a:schemeClr val="tx1"/>
                    </a:gs>
                    <a:gs pos="30000">
                      <a:schemeClr val="tx1"/>
                    </a:gs>
                  </a:gsLst>
                  <a:lin ang="5400000" scaled="0"/>
                </a:gradFill>
              </a:rPr>
              <a:t>Excel</a:t>
            </a:r>
            <a:r>
              <a:rPr lang="ja-JP" altLang="en-US" dirty="0" err="1">
                <a:gradFill>
                  <a:gsLst>
                    <a:gs pos="2917">
                      <a:schemeClr val="tx1"/>
                    </a:gs>
                    <a:gs pos="30000">
                      <a:schemeClr val="tx1"/>
                    </a:gs>
                  </a:gsLst>
                  <a:lin ang="5400000" scaled="0"/>
                </a:gradFill>
              </a:rPr>
              <a:t>を保</a:t>
            </a:r>
            <a:r>
              <a:rPr lang="ja-JP" altLang="en-US" dirty="0">
                <a:gradFill>
                  <a:gsLst>
                    <a:gs pos="2917">
                      <a:schemeClr val="tx1"/>
                    </a:gs>
                    <a:gs pos="30000">
                      <a:schemeClr val="tx1"/>
                    </a:gs>
                  </a:gsLst>
                  <a:lin ang="5400000" scaled="0"/>
                </a:gradFill>
              </a:rPr>
              <a:t>存します。</a:t>
            </a: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利用にはアンケート作成者・管理者のみ</a:t>
            </a:r>
            <a:r>
              <a:rPr lang="en-US" altLang="ja-JP" dirty="0">
                <a:gradFill>
                  <a:gsLst>
                    <a:gs pos="2917">
                      <a:schemeClr val="tx1"/>
                    </a:gs>
                    <a:gs pos="30000">
                      <a:schemeClr val="tx1"/>
                    </a:gs>
                  </a:gsLst>
                  <a:lin ang="5400000" scaled="0"/>
                </a:gradFill>
              </a:rPr>
              <a:t>Forms</a:t>
            </a:r>
            <a:r>
              <a:rPr lang="ja-JP" altLang="en-US" dirty="0">
                <a:gradFill>
                  <a:gsLst>
                    <a:gs pos="2917">
                      <a:schemeClr val="tx1"/>
                    </a:gs>
                    <a:gs pos="30000">
                      <a:schemeClr val="tx1"/>
                    </a:gs>
                  </a:gsLst>
                  <a:lin ang="5400000" scaled="0"/>
                </a:gradFill>
              </a:rPr>
              <a:t>ライセンスが必要です。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アンケートの質問・画像は適度編集してお使いください。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b="1" dirty="0">
              <a:gradFill>
                <a:gsLst>
                  <a:gs pos="2917">
                    <a:schemeClr val="tx1"/>
                  </a:gs>
                  <a:gs pos="30000">
                    <a:schemeClr val="tx1"/>
                  </a:gs>
                </a:gsLst>
                <a:lin ang="5400000" scaled="0"/>
              </a:gradFill>
            </a:endParaRPr>
          </a:p>
          <a:p>
            <a:pPr>
              <a:lnSpc>
                <a:spcPct val="90000"/>
              </a:lnSpc>
              <a:spcAft>
                <a:spcPts val="588"/>
              </a:spcAft>
            </a:pPr>
            <a:r>
              <a:rPr lang="en-US" altLang="ja-JP" b="1" dirty="0">
                <a:solidFill>
                  <a:srgbClr val="0070C0"/>
                </a:solidFill>
              </a:rPr>
              <a:t>Office365</a:t>
            </a:r>
            <a:r>
              <a:rPr lang="ja-JP" altLang="en-US" b="1" dirty="0">
                <a:solidFill>
                  <a:srgbClr val="0070C0"/>
                </a:solidFill>
              </a:rPr>
              <a:t>導入後アンケート（</a:t>
            </a:r>
            <a:r>
              <a:rPr lang="en-US" altLang="ja-JP" b="1" dirty="0">
                <a:solidFill>
                  <a:srgbClr val="0070C0"/>
                </a:solidFill>
              </a:rPr>
              <a:t>Forms</a:t>
            </a:r>
            <a:r>
              <a:rPr lang="ja-JP" altLang="en-US" b="1" dirty="0">
                <a:solidFill>
                  <a:srgbClr val="0070C0"/>
                </a:solidFill>
              </a:rPr>
              <a:t>アンケート）テンプレート：</a:t>
            </a:r>
            <a:endParaRPr lang="en-US" altLang="ja-JP" b="1" dirty="0">
              <a:solidFill>
                <a:srgbClr val="0070C0"/>
              </a:solidFill>
            </a:endParaRPr>
          </a:p>
          <a:p>
            <a:pPr>
              <a:lnSpc>
                <a:spcPct val="90000"/>
              </a:lnSpc>
              <a:spcAft>
                <a:spcPts val="588"/>
              </a:spcAft>
            </a:pPr>
            <a:r>
              <a:rPr lang="en-US" altLang="ja-JP" sz="1400" dirty="0">
                <a:gradFill>
                  <a:gsLst>
                    <a:gs pos="2917">
                      <a:schemeClr val="tx1"/>
                    </a:gs>
                    <a:gs pos="30000">
                      <a:schemeClr val="tx1"/>
                    </a:gs>
                  </a:gsLst>
                  <a:lin ang="5400000" scaled="0"/>
                </a:gradFill>
              </a:rPr>
              <a:t>https://forms.office.com/Pages/ShareFormPage.aspx?id=v4j5cvGGr0GRqy180BHbR7hzdZ3-pINCvlkuGXJhLnRURjBDTFZKRk9aM1dZTFU1Qk9RMFg1SVRPTi4u&amp;sharetoken=BYRLJfvdmQFTyJxR8JEn</a:t>
            </a:r>
          </a:p>
        </p:txBody>
      </p:sp>
      <p:pic>
        <p:nvPicPr>
          <p:cNvPr id="2" name="図 1">
            <a:extLst>
              <a:ext uri="{FF2B5EF4-FFF2-40B4-BE49-F238E27FC236}">
                <a16:creationId xmlns:a16="http://schemas.microsoft.com/office/drawing/2014/main" id="{6B63BBF7-03EE-4044-A111-B4D11B2AFF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4850" y="3749878"/>
            <a:ext cx="5616625" cy="2721061"/>
          </a:xfrm>
          <a:prstGeom prst="rect">
            <a:avLst/>
          </a:prstGeom>
        </p:spPr>
      </p:pic>
      <p:graphicFrame>
        <p:nvGraphicFramePr>
          <p:cNvPr id="4" name="オブジェクト 3">
            <a:extLst>
              <a:ext uri="{FF2B5EF4-FFF2-40B4-BE49-F238E27FC236}">
                <a16:creationId xmlns:a16="http://schemas.microsoft.com/office/drawing/2014/main" id="{84F9FE8C-3A62-4564-8C30-AF3CCA21D01C}"/>
              </a:ext>
            </a:extLst>
          </p:cNvPr>
          <p:cNvGraphicFramePr>
            <a:graphicFrameLocks noChangeAspect="1"/>
          </p:cNvGraphicFramePr>
          <p:nvPr>
            <p:extLst>
              <p:ext uri="{D42A27DB-BD31-4B8C-83A1-F6EECF244321}">
                <p14:modId xmlns:p14="http://schemas.microsoft.com/office/powerpoint/2010/main" val="202589921"/>
              </p:ext>
            </p:extLst>
          </p:nvPr>
        </p:nvGraphicFramePr>
        <p:xfrm>
          <a:off x="9019563" y="5169059"/>
          <a:ext cx="1500232" cy="1223353"/>
        </p:xfrm>
        <a:graphic>
          <a:graphicData uri="http://schemas.openxmlformats.org/presentationml/2006/ole">
            <mc:AlternateContent xmlns:mc="http://schemas.openxmlformats.org/markup-compatibility/2006">
              <mc:Choice xmlns:v="urn:schemas-microsoft-com:vml" Requires="v">
                <p:oleObj spid="_x0000_s7278"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9019563" y="5169059"/>
                        <a:ext cx="1500232" cy="1223353"/>
                      </a:xfrm>
                      <a:prstGeom prst="rect">
                        <a:avLst/>
                      </a:prstGeom>
                    </p:spPr>
                  </p:pic>
                </p:oleObj>
              </mc:Fallback>
            </mc:AlternateContent>
          </a:graphicData>
        </a:graphic>
      </p:graphicFrame>
      <p:sp>
        <p:nvSpPr>
          <p:cNvPr id="5" name="テキスト ボックス 4">
            <a:extLst>
              <a:ext uri="{FF2B5EF4-FFF2-40B4-BE49-F238E27FC236}">
                <a16:creationId xmlns:a16="http://schemas.microsoft.com/office/drawing/2014/main" id="{62B350F1-2DB0-4840-93EB-F89CDCCEF6D2}"/>
              </a:ext>
            </a:extLst>
          </p:cNvPr>
          <p:cNvSpPr txBox="1"/>
          <p:nvPr/>
        </p:nvSpPr>
        <p:spPr>
          <a:xfrm>
            <a:off x="8724551" y="4580389"/>
            <a:ext cx="2197916" cy="523220"/>
          </a:xfrm>
          <a:prstGeom prst="rect">
            <a:avLst/>
          </a:prstGeom>
          <a:noFill/>
        </p:spPr>
        <p:txBody>
          <a:bodyPr wrap="square" rtlCol="0">
            <a:spAutoFit/>
          </a:bodyPr>
          <a:lstStyle/>
          <a:p>
            <a:r>
              <a:rPr kumimoji="1" lang="ja-JP" altLang="en-US" sz="1400" dirty="0"/>
              <a:t>アンケート質問文はこの</a:t>
            </a:r>
            <a:r>
              <a:rPr kumimoji="1" lang="en-US" altLang="ja-JP" sz="1400" dirty="0"/>
              <a:t>Excel</a:t>
            </a:r>
            <a:r>
              <a:rPr kumimoji="1" lang="ja-JP" altLang="en-US" sz="1400" dirty="0"/>
              <a:t>でも確認できます。</a:t>
            </a:r>
          </a:p>
        </p:txBody>
      </p:sp>
    </p:spTree>
    <p:extLst>
      <p:ext uri="{BB962C8B-B14F-4D97-AF65-F5344CB8AC3E}">
        <p14:creationId xmlns:p14="http://schemas.microsoft.com/office/powerpoint/2010/main" val="314868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9A85F570-47D8-46E9-B103-18B33F4BAD4F}"/>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５． （オプション）その他データの準備</a:t>
            </a:r>
          </a:p>
        </p:txBody>
      </p:sp>
      <p:sp>
        <p:nvSpPr>
          <p:cNvPr id="7" name="スライド番号プレースホルダー 3">
            <a:extLst>
              <a:ext uri="{FF2B5EF4-FFF2-40B4-BE49-F238E27FC236}">
                <a16:creationId xmlns:a16="http://schemas.microsoft.com/office/drawing/2014/main" id="{50C2FBF6-AEC0-4EAE-AB4E-38DAE7750E1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36</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60AF4FFD-2F71-4BCF-8E96-39CC941F112A}"/>
              </a:ext>
            </a:extLst>
          </p:cNvPr>
          <p:cNvSpPr txBox="1"/>
          <p:nvPr/>
        </p:nvSpPr>
        <p:spPr>
          <a:xfrm>
            <a:off x="589786" y="1099449"/>
            <a:ext cx="11196746" cy="324700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②</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の</a:t>
            </a:r>
            <a:r>
              <a:rPr lang="en-US" altLang="ja-JP" b="1" dirty="0">
                <a:gradFill>
                  <a:gsLst>
                    <a:gs pos="2917">
                      <a:schemeClr val="tx1"/>
                    </a:gs>
                    <a:gs pos="30000">
                      <a:schemeClr val="tx1"/>
                    </a:gs>
                  </a:gsLst>
                  <a:lin ang="5400000" scaled="0"/>
                </a:gradFill>
              </a:rPr>
              <a:t>Power</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BI</a:t>
            </a:r>
            <a:r>
              <a:rPr lang="ja-JP" altLang="en-US" b="1" dirty="0">
                <a:gradFill>
                  <a:gsLst>
                    <a:gs pos="2917">
                      <a:schemeClr val="tx1"/>
                    </a:gs>
                    <a:gs pos="30000">
                      <a:schemeClr val="tx1"/>
                    </a:gs>
                  </a:gsLst>
                  <a:lin ang="5400000" scaled="0"/>
                </a:gradFill>
              </a:rPr>
              <a:t>テンプレートサンプルで、以下のグラフを利用する場合は必要なデータを取得し</a:t>
            </a:r>
            <a:r>
              <a:rPr lang="en-US" altLang="ja-JP" b="1" dirty="0">
                <a:gradFill>
                  <a:gsLst>
                    <a:gs pos="2917">
                      <a:schemeClr val="tx1"/>
                    </a:gs>
                    <a:gs pos="30000">
                      <a:schemeClr val="tx1"/>
                    </a:gs>
                  </a:gsLst>
                  <a:lin ang="5400000" scaled="0"/>
                </a:gradFill>
              </a:rPr>
              <a:t>Outputs</a:t>
            </a:r>
            <a:r>
              <a:rPr lang="ja-JP" altLang="en-US" b="1" dirty="0">
                <a:gradFill>
                  <a:gsLst>
                    <a:gs pos="2917">
                      <a:schemeClr val="tx1"/>
                    </a:gs>
                    <a:gs pos="30000">
                      <a:schemeClr val="tx1"/>
                    </a:gs>
                  </a:gsLst>
                  <a:lin ang="5400000" scaled="0"/>
                </a:gradFill>
              </a:rPr>
              <a:t>フォルダに保存します。</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b="1" dirty="0">
                <a:gradFill>
                  <a:gsLst>
                    <a:gs pos="2917">
                      <a:schemeClr val="tx1"/>
                    </a:gs>
                    <a:gs pos="30000">
                      <a:schemeClr val="tx1"/>
                    </a:gs>
                  </a:gsLst>
                  <a:lin ang="5400000" scaled="0"/>
                </a:gradFill>
              </a:rPr>
              <a:t>＝これらのデータは</a:t>
            </a:r>
            <a:r>
              <a:rPr lang="en-US" altLang="ja-JP" b="1" dirty="0">
                <a:gradFill>
                  <a:gsLst>
                    <a:gs pos="2917">
                      <a:schemeClr val="tx1"/>
                    </a:gs>
                    <a:gs pos="30000">
                      <a:schemeClr val="tx1"/>
                    </a:gs>
                  </a:gsLst>
                  <a:lin ang="5400000" scaled="0"/>
                </a:gradFill>
              </a:rPr>
              <a:t>Office365</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グラフテンプレートサンプルでは利用しません。</a:t>
            </a:r>
            <a:endParaRPr lang="en-US" altLang="ja-JP" b="1"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ja-JP" altLang="en-US" b="1" dirty="0">
                <a:gradFill>
                  <a:gsLst>
                    <a:gs pos="2917">
                      <a:schemeClr val="tx1"/>
                    </a:gs>
                    <a:gs pos="30000">
                      <a:schemeClr val="tx1"/>
                    </a:gs>
                  </a:gsLst>
                  <a:lin ang="5400000" scaled="0"/>
                </a:gradFill>
              </a:rPr>
              <a:t>クラウド</a:t>
            </a:r>
            <a:r>
              <a:rPr lang="en-US" altLang="ja-JP" b="1" dirty="0">
                <a:gradFill>
                  <a:gsLst>
                    <a:gs pos="2917">
                      <a:schemeClr val="tx1"/>
                    </a:gs>
                    <a:gs pos="30000">
                      <a:schemeClr val="tx1"/>
                    </a:gs>
                  </a:gsLst>
                  <a:lin ang="5400000" scaled="0"/>
                </a:gradFill>
              </a:rPr>
              <a:t>PSTN</a:t>
            </a:r>
            <a:r>
              <a:rPr lang="ja-JP" altLang="en-US" b="1" dirty="0">
                <a:gradFill>
                  <a:gsLst>
                    <a:gs pos="2917">
                      <a:schemeClr val="tx1"/>
                    </a:gs>
                    <a:gs pos="30000">
                      <a:schemeClr val="tx1"/>
                    </a:gs>
                  </a:gsLst>
                  <a:lin ang="5400000" scaled="0"/>
                </a:gradFill>
              </a:rPr>
              <a:t>利用ログ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Phone</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System</a:t>
            </a:r>
            <a:r>
              <a:rPr lang="ja-JP" altLang="en-US" dirty="0">
                <a:gradFill>
                  <a:gsLst>
                    <a:gs pos="2917">
                      <a:schemeClr val="tx1"/>
                    </a:gs>
                    <a:gs pos="30000">
                      <a:schemeClr val="tx1"/>
                    </a:gs>
                  </a:gsLst>
                  <a:lin ang="5400000" scaled="0"/>
                </a:gradFill>
              </a:rPr>
              <a:t>および電話会議機能）</a:t>
            </a:r>
            <a:br>
              <a:rPr lang="en-US" altLang="ja-JP" dirty="0">
                <a:gradFill>
                  <a:gsLst>
                    <a:gs pos="2917">
                      <a:schemeClr val="tx1"/>
                    </a:gs>
                    <a:gs pos="30000">
                      <a:schemeClr val="tx1"/>
                    </a:gs>
                  </a:gsLst>
                  <a:lin ang="5400000" scaled="0"/>
                </a:gradFill>
              </a:rPr>
            </a:b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a:t>
            </a:r>
            <a:r>
              <a:rPr lang="en-US" altLang="ja-JP" b="1" dirty="0">
                <a:gradFill>
                  <a:gsLst>
                    <a:gs pos="2917">
                      <a:schemeClr val="tx1"/>
                    </a:gs>
                    <a:gs pos="30000">
                      <a:schemeClr val="tx1"/>
                    </a:gs>
                  </a:gsLst>
                  <a:lin ang="5400000" scaled="0"/>
                </a:gradFill>
              </a:rPr>
              <a:t>Microsoft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Teams</a:t>
            </a:r>
            <a:r>
              <a:rPr lang="ja-JP" altLang="en-US" b="1" dirty="0">
                <a:gradFill>
                  <a:gsLst>
                    <a:gs pos="2917">
                      <a:schemeClr val="tx1"/>
                    </a:gs>
                    <a:gs pos="30000">
                      <a:schemeClr val="tx1"/>
                    </a:gs>
                  </a:gsLst>
                  <a:lin ang="5400000" scaled="0"/>
                </a:gradFill>
              </a:rPr>
              <a:t>監査（</a:t>
            </a:r>
            <a:r>
              <a:rPr lang="en-US" altLang="ja-JP" b="1" dirty="0">
                <a:gradFill>
                  <a:gsLst>
                    <a:gs pos="2917">
                      <a:schemeClr val="tx1"/>
                    </a:gs>
                    <a:gs pos="30000">
                      <a:schemeClr val="tx1"/>
                    </a:gs>
                  </a:gsLst>
                  <a:lin ang="5400000" scaled="0"/>
                </a:gradFill>
              </a:rPr>
              <a:t>Audit)</a:t>
            </a:r>
            <a:r>
              <a:rPr lang="ja-JP" altLang="en-US" b="1" dirty="0">
                <a:gradFill>
                  <a:gsLst>
                    <a:gs pos="2917">
                      <a:schemeClr val="tx1"/>
                    </a:gs>
                    <a:gs pos="30000">
                      <a:schemeClr val="tx1"/>
                    </a:gs>
                  </a:gsLst>
                  <a:lin ang="5400000" scaled="0"/>
                </a:gradFill>
              </a:rPr>
              <a:t>ログ</a:t>
            </a:r>
            <a:endParaRPr lang="en-US" altLang="ja-JP" b="1"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　チーム追加・チーム削除・チャネル追加・チャネル削除・ユーザーのサインインのログのみを対象</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　監査出力権限をもつアカウントが必要。</a:t>
            </a:r>
            <a:endParaRPr lang="en-US" altLang="ja-JP" dirty="0">
              <a:gradFill>
                <a:gsLst>
                  <a:gs pos="2917">
                    <a:schemeClr val="tx1"/>
                  </a:gs>
                  <a:gs pos="30000">
                    <a:schemeClr val="tx1"/>
                  </a:gs>
                </a:gsLst>
                <a:lin ang="5400000" scaled="0"/>
              </a:gradFill>
            </a:endParaRPr>
          </a:p>
        </p:txBody>
      </p:sp>
      <p:pic>
        <p:nvPicPr>
          <p:cNvPr id="14" name="図 13">
            <a:extLst>
              <a:ext uri="{FF2B5EF4-FFF2-40B4-BE49-F238E27FC236}">
                <a16:creationId xmlns:a16="http://schemas.microsoft.com/office/drawing/2014/main" id="{BEA61529-F239-4ABE-947D-29C574DCC4A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75569" y="5092117"/>
            <a:ext cx="4392343" cy="620785"/>
          </a:xfrm>
          <a:prstGeom prst="rect">
            <a:avLst/>
          </a:prstGeom>
        </p:spPr>
      </p:pic>
      <p:sp>
        <p:nvSpPr>
          <p:cNvPr id="15" name="テキスト ボックス 14">
            <a:extLst>
              <a:ext uri="{FF2B5EF4-FFF2-40B4-BE49-F238E27FC236}">
                <a16:creationId xmlns:a16="http://schemas.microsoft.com/office/drawing/2014/main" id="{7CD39935-FE6C-4BA2-B21A-91C9F7F1C8EB}"/>
              </a:ext>
            </a:extLst>
          </p:cNvPr>
          <p:cNvSpPr txBox="1"/>
          <p:nvPr/>
        </p:nvSpPr>
        <p:spPr>
          <a:xfrm>
            <a:off x="7758419" y="5322816"/>
            <a:ext cx="2954322" cy="738664"/>
          </a:xfrm>
          <a:prstGeom prst="rect">
            <a:avLst/>
          </a:prstGeom>
          <a:noFill/>
        </p:spPr>
        <p:txBody>
          <a:bodyPr wrap="square" rtlCol="0">
            <a:spAutoFit/>
          </a:bodyPr>
          <a:lstStyle/>
          <a:p>
            <a:r>
              <a:rPr lang="ja-JP" altLang="en-US" sz="1400" dirty="0">
                <a:solidFill>
                  <a:srgbClr val="C00000"/>
                </a:solidFill>
              </a:rPr>
              <a:t>・</a:t>
            </a:r>
            <a:r>
              <a:rPr lang="en-US" altLang="ja-JP" sz="1400" dirty="0">
                <a:solidFill>
                  <a:srgbClr val="C00000"/>
                </a:solidFill>
              </a:rPr>
              <a:t>Teams</a:t>
            </a:r>
            <a:r>
              <a:rPr lang="ja-JP" altLang="en-US" sz="1400" dirty="0">
                <a:solidFill>
                  <a:srgbClr val="C00000"/>
                </a:solidFill>
              </a:rPr>
              <a:t>グラフサンプルで利用</a:t>
            </a:r>
            <a:br>
              <a:rPr lang="en-US" altLang="ja-JP" sz="1400" dirty="0">
                <a:solidFill>
                  <a:srgbClr val="C00000"/>
                </a:solidFill>
              </a:rPr>
            </a:br>
            <a:r>
              <a:rPr lang="ja-JP" altLang="en-US" sz="1400" dirty="0">
                <a:solidFill>
                  <a:srgbClr val="C00000"/>
                </a:solidFill>
              </a:rPr>
              <a:t>セキュリティ管理センタ＞監査情報からエクスポート</a:t>
            </a:r>
            <a:endParaRPr kumimoji="1" lang="ja-JP" altLang="en-US" sz="1400" dirty="0">
              <a:solidFill>
                <a:srgbClr val="C00000"/>
              </a:solidFill>
            </a:endParaRPr>
          </a:p>
        </p:txBody>
      </p:sp>
      <p:sp>
        <p:nvSpPr>
          <p:cNvPr id="16" name="テキスト ボックス 15">
            <a:extLst>
              <a:ext uri="{FF2B5EF4-FFF2-40B4-BE49-F238E27FC236}">
                <a16:creationId xmlns:a16="http://schemas.microsoft.com/office/drawing/2014/main" id="{58F68E8D-BEEA-4155-8E0B-AE000C1BC441}"/>
              </a:ext>
            </a:extLst>
          </p:cNvPr>
          <p:cNvSpPr txBox="1"/>
          <p:nvPr/>
        </p:nvSpPr>
        <p:spPr>
          <a:xfrm>
            <a:off x="5612236" y="4661485"/>
            <a:ext cx="2954322" cy="738664"/>
          </a:xfrm>
          <a:prstGeom prst="rect">
            <a:avLst/>
          </a:prstGeom>
          <a:noFill/>
        </p:spPr>
        <p:txBody>
          <a:bodyPr wrap="square" rtlCol="0">
            <a:spAutoFit/>
          </a:bodyPr>
          <a:lstStyle/>
          <a:p>
            <a:r>
              <a:rPr lang="ja-JP" altLang="en-US" sz="1400" dirty="0">
                <a:solidFill>
                  <a:srgbClr val="0033CC"/>
                </a:solidFill>
              </a:rPr>
              <a:t>・</a:t>
            </a:r>
            <a:r>
              <a:rPr lang="en-US" altLang="ja-JP" sz="1400" dirty="0">
                <a:solidFill>
                  <a:srgbClr val="0033CC"/>
                </a:solidFill>
              </a:rPr>
              <a:t>Teams</a:t>
            </a:r>
            <a:r>
              <a:rPr lang="ja-JP" altLang="en-US" sz="1400" dirty="0">
                <a:solidFill>
                  <a:srgbClr val="0033CC"/>
                </a:solidFill>
              </a:rPr>
              <a:t>グラフサンプルで利用</a:t>
            </a:r>
            <a:br>
              <a:rPr lang="en-US" altLang="ja-JP" sz="1400" dirty="0">
                <a:solidFill>
                  <a:srgbClr val="0033CC"/>
                </a:solidFill>
              </a:rPr>
            </a:br>
            <a:r>
              <a:rPr lang="en-US" altLang="ja-JP" sz="1400" dirty="0" err="1">
                <a:solidFill>
                  <a:srgbClr val="0033CC"/>
                </a:solidFill>
              </a:rPr>
              <a:t>SfB</a:t>
            </a:r>
            <a:r>
              <a:rPr lang="en-US" altLang="ja-JP" sz="1400" dirty="0">
                <a:solidFill>
                  <a:srgbClr val="0033CC"/>
                </a:solidFill>
              </a:rPr>
              <a:t>/Teams</a:t>
            </a:r>
            <a:r>
              <a:rPr lang="ja-JP" altLang="en-US" sz="1400" dirty="0">
                <a:solidFill>
                  <a:srgbClr val="0033CC"/>
                </a:solidFill>
              </a:rPr>
              <a:t>管理センタから</a:t>
            </a:r>
            <a:r>
              <a:rPr lang="en-US" altLang="ja-JP" sz="1400" dirty="0">
                <a:solidFill>
                  <a:srgbClr val="0033CC"/>
                </a:solidFill>
              </a:rPr>
              <a:t>PSTN</a:t>
            </a:r>
            <a:r>
              <a:rPr lang="ja-JP" altLang="en-US" sz="1400" dirty="0">
                <a:solidFill>
                  <a:srgbClr val="0033CC"/>
                </a:solidFill>
              </a:rPr>
              <a:t>情報を出力</a:t>
            </a:r>
            <a:endParaRPr kumimoji="1" lang="ja-JP" altLang="en-US" sz="1400" dirty="0">
              <a:solidFill>
                <a:srgbClr val="0033CC"/>
              </a:solidFill>
            </a:endParaRPr>
          </a:p>
        </p:txBody>
      </p:sp>
      <p:cxnSp>
        <p:nvCxnSpPr>
          <p:cNvPr id="17" name="直線コネクタ 16">
            <a:extLst>
              <a:ext uri="{FF2B5EF4-FFF2-40B4-BE49-F238E27FC236}">
                <a16:creationId xmlns:a16="http://schemas.microsoft.com/office/drawing/2014/main" id="{2D36AAB6-A51C-41A5-92E5-E721E485A698}"/>
              </a:ext>
            </a:extLst>
          </p:cNvPr>
          <p:cNvCxnSpPr>
            <a:cxnSpLocks/>
          </p:cNvCxnSpPr>
          <p:nvPr/>
        </p:nvCxnSpPr>
        <p:spPr>
          <a:xfrm>
            <a:off x="3917658" y="5259897"/>
            <a:ext cx="1593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5C7F203-6A65-4848-9DE2-D5C95279BBF0}"/>
              </a:ext>
            </a:extLst>
          </p:cNvPr>
          <p:cNvCxnSpPr>
            <a:cxnSpLocks/>
          </p:cNvCxnSpPr>
          <p:nvPr/>
        </p:nvCxnSpPr>
        <p:spPr>
          <a:xfrm>
            <a:off x="4254616" y="5512965"/>
            <a:ext cx="33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40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err="1">
                <a:latin typeface="Segoe UI" panose="020B0502040204020203" pitchFamily="34" charset="0"/>
                <a:cs typeface="Segoe UI" panose="020B0502040204020203" pitchFamily="34" charset="0"/>
              </a:rPr>
              <a:t>SfB</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PSTN Calls</a:t>
            </a:r>
            <a:r>
              <a:rPr lang="ja-JP" altLang="en-US" sz="3600" dirty="0">
                <a:latin typeface="Segoe UI" panose="020B0502040204020203" pitchFamily="34" charset="0"/>
                <a:cs typeface="Segoe UI" panose="020B0502040204020203" pitchFamily="34" charset="0"/>
              </a:rPr>
              <a:t>ログ</a:t>
            </a:r>
          </a:p>
        </p:txBody>
      </p:sp>
      <p:sp>
        <p:nvSpPr>
          <p:cNvPr id="13" name="コンテンツ プレースホルダー 4">
            <a:extLst>
              <a:ext uri="{FF2B5EF4-FFF2-40B4-BE49-F238E27FC236}">
                <a16:creationId xmlns:a16="http://schemas.microsoft.com/office/drawing/2014/main" id="{EC62FBFB-E253-460F-A178-39DC734E5DB9}"/>
              </a:ext>
            </a:extLst>
          </p:cNvPr>
          <p:cNvSpPr>
            <a:spLocks noGrp="1"/>
          </p:cNvSpPr>
          <p:nvPr>
            <p:ph idx="1"/>
          </p:nvPr>
        </p:nvSpPr>
        <p:spPr>
          <a:xfrm>
            <a:off x="301387" y="1370700"/>
            <a:ext cx="9916404" cy="472513"/>
          </a:xfrm>
        </p:spPr>
        <p:txBody>
          <a:bodyPr>
            <a:normAutofit fontScale="85000" lnSpcReduction="10000"/>
          </a:bodyPr>
          <a:lstStyle/>
          <a:p>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 &gt; Skype for Business &gt; Reports</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679A6A0A-C0EB-4015-977F-CAA96339FA28}"/>
              </a:ext>
            </a:extLst>
          </p:cNvPr>
          <p:cNvSpPr txBox="1">
            <a:spLocks/>
          </p:cNvSpPr>
          <p:nvPr/>
        </p:nvSpPr>
        <p:spPr>
          <a:xfrm>
            <a:off x="889445" y="1828268"/>
            <a:ext cx="10906387" cy="10789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Open “PSTN usage details tab”</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all columns check boxes by clicking column icon on the table.</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20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“Export to Excel”</a:t>
            </a:r>
          </a:p>
        </p:txBody>
      </p:sp>
      <p:pic>
        <p:nvPicPr>
          <p:cNvPr id="3" name="図 2">
            <a:extLst>
              <a:ext uri="{FF2B5EF4-FFF2-40B4-BE49-F238E27FC236}">
                <a16:creationId xmlns:a16="http://schemas.microsoft.com/office/drawing/2014/main" id="{89CA0D47-32D4-4941-A58F-7A48962016F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26379" y="3103927"/>
            <a:ext cx="2855185" cy="3067182"/>
          </a:xfrm>
          <a:prstGeom prst="rect">
            <a:avLst/>
          </a:prstGeom>
          <a:ln>
            <a:solidFill>
              <a:schemeClr val="bg1">
                <a:lumMod val="85000"/>
              </a:schemeClr>
            </a:solidFill>
          </a:ln>
        </p:spPr>
      </p:pic>
      <p:sp>
        <p:nvSpPr>
          <p:cNvPr id="5" name="テキスト ボックス 4">
            <a:extLst>
              <a:ext uri="{FF2B5EF4-FFF2-40B4-BE49-F238E27FC236}">
                <a16:creationId xmlns:a16="http://schemas.microsoft.com/office/drawing/2014/main" id="{837B32F1-6323-4465-90AF-0F5E5BBDB282}"/>
              </a:ext>
            </a:extLst>
          </p:cNvPr>
          <p:cNvSpPr txBox="1"/>
          <p:nvPr/>
        </p:nvSpPr>
        <p:spPr>
          <a:xfrm>
            <a:off x="1610686" y="6325299"/>
            <a:ext cx="994934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https://docs.microsoft.com/en-us/skypeforbusiness/skype-for-business-online-reporting/pstn-usage-report</a:t>
            </a:r>
            <a:endParaRPr kumimoji="1" lang="ja-JP" altLang="en-US" sz="14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6" name="図 5">
            <a:extLst>
              <a:ext uri="{FF2B5EF4-FFF2-40B4-BE49-F238E27FC236}">
                <a16:creationId xmlns:a16="http://schemas.microsoft.com/office/drawing/2014/main" id="{525C09BF-C370-4DF5-A945-C1E2376C0E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6796" y="3087149"/>
            <a:ext cx="5025007" cy="1602297"/>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0596A01D-9645-4B19-9627-6F13DAC563E3}"/>
              </a:ext>
            </a:extLst>
          </p:cNvPr>
          <p:cNvSpPr/>
          <p:nvPr/>
        </p:nvSpPr>
        <p:spPr>
          <a:xfrm>
            <a:off x="2877424" y="3372375"/>
            <a:ext cx="1057013" cy="2265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CA1E49B0-BF4F-472F-BDBA-BBA886327122}"/>
              </a:ext>
            </a:extLst>
          </p:cNvPr>
          <p:cNvSpPr/>
          <p:nvPr/>
        </p:nvSpPr>
        <p:spPr>
          <a:xfrm>
            <a:off x="7534712" y="3466052"/>
            <a:ext cx="2162961" cy="274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FE315293-D20E-42F0-AC47-CD34804FB3C1}"/>
              </a:ext>
            </a:extLst>
          </p:cNvPr>
          <p:cNvSpPr/>
          <p:nvPr/>
        </p:nvSpPr>
        <p:spPr>
          <a:xfrm>
            <a:off x="2964112" y="3752677"/>
            <a:ext cx="743823" cy="240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B384DD-EB5B-4F90-80E5-DA7EA5DF5D31}"/>
              </a:ext>
            </a:extLst>
          </p:cNvPr>
          <p:cNvSpPr txBox="1"/>
          <p:nvPr/>
        </p:nvSpPr>
        <p:spPr>
          <a:xfrm>
            <a:off x="2474753" y="3322041"/>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①</a:t>
            </a:r>
          </a:p>
        </p:txBody>
      </p:sp>
      <p:sp>
        <p:nvSpPr>
          <p:cNvPr id="15" name="テキスト ボックス 14">
            <a:extLst>
              <a:ext uri="{FF2B5EF4-FFF2-40B4-BE49-F238E27FC236}">
                <a16:creationId xmlns:a16="http://schemas.microsoft.com/office/drawing/2014/main" id="{9F34B4A4-F27E-4317-BEC3-64CB14AF0ADC}"/>
              </a:ext>
            </a:extLst>
          </p:cNvPr>
          <p:cNvSpPr txBox="1"/>
          <p:nvPr/>
        </p:nvSpPr>
        <p:spPr>
          <a:xfrm>
            <a:off x="7123652" y="3415718"/>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②</a:t>
            </a:r>
          </a:p>
        </p:txBody>
      </p:sp>
      <p:sp>
        <p:nvSpPr>
          <p:cNvPr id="16" name="テキスト ボックス 15">
            <a:extLst>
              <a:ext uri="{FF2B5EF4-FFF2-40B4-BE49-F238E27FC236}">
                <a16:creationId xmlns:a16="http://schemas.microsoft.com/office/drawing/2014/main" id="{140F9ACD-BC8C-45DF-A09E-4FFC2FC6C528}"/>
              </a:ext>
            </a:extLst>
          </p:cNvPr>
          <p:cNvSpPr txBox="1"/>
          <p:nvPr/>
        </p:nvSpPr>
        <p:spPr>
          <a:xfrm>
            <a:off x="2483141" y="3833770"/>
            <a:ext cx="8976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③</a:t>
            </a:r>
          </a:p>
        </p:txBody>
      </p:sp>
      <p:pic>
        <p:nvPicPr>
          <p:cNvPr id="18" name="図 17">
            <a:extLst>
              <a:ext uri="{FF2B5EF4-FFF2-40B4-BE49-F238E27FC236}">
                <a16:creationId xmlns:a16="http://schemas.microsoft.com/office/drawing/2014/main" id="{EBB9E469-50EA-4D17-A27E-5F35ADE641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3106" y="557411"/>
            <a:ext cx="1839198" cy="360727"/>
          </a:xfrm>
          <a:prstGeom prst="rect">
            <a:avLst/>
          </a:prstGeom>
        </p:spPr>
      </p:pic>
      <p:sp>
        <p:nvSpPr>
          <p:cNvPr id="2" name="スライド番号プレースホルダー 1">
            <a:extLst>
              <a:ext uri="{FF2B5EF4-FFF2-40B4-BE49-F238E27FC236}">
                <a16:creationId xmlns:a16="http://schemas.microsoft.com/office/drawing/2014/main" id="{74D9E52C-1C61-4D6E-A2D1-71A76CC306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7036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-PowerShell-</a:t>
            </a:r>
            <a:endParaRPr lang="ja-JP" altLang="en-US" sz="3600" dirty="0">
              <a:latin typeface="Segoe UI" panose="020B0502040204020203" pitchFamily="34" charset="0"/>
              <a:cs typeface="Segoe UI" panose="020B0502040204020203" pitchFamily="34" charset="0"/>
            </a:endParaRPr>
          </a:p>
        </p:txBody>
      </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0"/>
            <a:ext cx="10671413" cy="679507"/>
          </a:xfrm>
        </p:spPr>
        <p:txBody>
          <a:bodyPr>
            <a:normAutofit fontScale="92500" lnSpcReduction="20000"/>
          </a:bodyPr>
          <a:lstStyle/>
          <a:p>
            <a:r>
              <a:rPr kumimoji="1" lang="en-US" altLang="ja-JP" dirty="0">
                <a:latin typeface="Segoe UI" panose="020B0502040204020203" pitchFamily="34" charset="0"/>
                <a:cs typeface="Segoe UI" panose="020B0502040204020203" pitchFamily="34" charset="0"/>
              </a:rPr>
              <a:t>PowerShell</a:t>
            </a:r>
            <a:r>
              <a:rPr kumimoji="1" lang="ja-JP" altLang="en-US" dirty="0">
                <a:latin typeface="Segoe UI" panose="020B0502040204020203" pitchFamily="34" charset="0"/>
                <a:cs typeface="Segoe UI" panose="020B0502040204020203" pitchFamily="34" charset="0"/>
              </a:rPr>
              <a:t>から出力する方法　 </a:t>
            </a:r>
            <a:r>
              <a:rPr kumimoji="1" lang="en-US" altLang="ja-JP" sz="1500" dirty="0">
                <a:latin typeface="Segoe UI" panose="020B0502040204020203" pitchFamily="34" charset="0"/>
                <a:cs typeface="Segoe UI" panose="020B0502040204020203" pitchFamily="34" charset="0"/>
              </a:rPr>
              <a:t>(Dec 7th 2018</a:t>
            </a:r>
            <a:r>
              <a:rPr kumimoji="1" lang="ja-JP" altLang="en-US" sz="1500" dirty="0">
                <a:latin typeface="Segoe UI" panose="020B0502040204020203" pitchFamily="34" charset="0"/>
                <a:cs typeface="Segoe UI" panose="020B0502040204020203" pitchFamily="34" charset="0"/>
              </a:rPr>
              <a:t>追記）</a:t>
            </a:r>
            <a:br>
              <a:rPr kumimoji="1" lang="en-US" altLang="ja-JP" sz="1500" dirty="0">
                <a:latin typeface="Segoe UI" panose="020B0502040204020203" pitchFamily="34" charset="0"/>
                <a:cs typeface="Segoe UI" panose="020B0502040204020203" pitchFamily="34" charset="0"/>
              </a:rPr>
            </a:b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67029" y="1818649"/>
            <a:ext cx="10860112" cy="4229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spcAft>
                <a:spcPts val="588"/>
              </a:spcAft>
              <a:buFont typeface="+mj-ea"/>
              <a:buAutoNum type="circleNumDbPlain"/>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以下の</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TEXT</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ファイルを開き、</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Credential.xml</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ファイルのパス、</a:t>
            </a:r>
            <a:r>
              <a:rPr kumimoji="1" lang="en-US" altLang="ja-JP" sz="1800" b="0" i="0" u="none" strike="noStrike" kern="1200" cap="none" spc="0" normalizeH="0" baseline="0" noProof="0" dirty="0" err="1">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AuditLog</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CSV</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ファイルの出力先フォルダのパスを確認します。必要あれば変更してください。</a:t>
            </a:r>
            <a:b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lang="ja-JP" altLang="en-US" sz="1800" dirty="0">
                <a:gradFill>
                  <a:gsLst>
                    <a:gs pos="2917">
                      <a:schemeClr val="tx1"/>
                    </a:gs>
                    <a:gs pos="30000">
                      <a:schemeClr val="tx1"/>
                    </a:gs>
                  </a:gsLst>
                  <a:lin ang="5400000" scaled="0"/>
                </a:gradFill>
              </a:rPr>
              <a:t>デフォルトでは、</a:t>
            </a:r>
            <a:r>
              <a:rPr lang="en-US" altLang="ja-JP" sz="1800" dirty="0">
                <a:gradFill>
                  <a:gsLst>
                    <a:gs pos="2917">
                      <a:schemeClr val="tx1"/>
                    </a:gs>
                    <a:gs pos="30000">
                      <a:schemeClr val="tx1"/>
                    </a:gs>
                  </a:gsLst>
                  <a:lin ang="5400000" scaled="0"/>
                </a:gradFill>
              </a:rPr>
              <a:t>Credetial.xml</a:t>
            </a:r>
            <a:r>
              <a:rPr lang="ja-JP" altLang="en-US" sz="1800" dirty="0">
                <a:gradFill>
                  <a:gsLst>
                    <a:gs pos="2917">
                      <a:schemeClr val="tx1"/>
                    </a:gs>
                    <a:gs pos="30000">
                      <a:schemeClr val="tx1"/>
                    </a:gs>
                  </a:gsLst>
                  <a:lin ang="5400000" scaled="0"/>
                </a:gradFill>
              </a:rPr>
              <a:t>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フォルダ、出力先は</a:t>
            </a:r>
            <a:r>
              <a:rPr lang="en-US" altLang="ja-JP" sz="1800" dirty="0">
                <a:gradFill>
                  <a:gsLst>
                    <a:gs pos="2917">
                      <a:schemeClr val="tx1"/>
                    </a:gs>
                    <a:gs pos="30000">
                      <a:schemeClr val="tx1"/>
                    </a:gs>
                  </a:gsLst>
                  <a:lin ang="5400000" scaled="0"/>
                </a:gradFill>
              </a:rPr>
              <a:t>C</a:t>
            </a:r>
            <a:r>
              <a:rPr lang="ja-JP" altLang="en-US" sz="1800" dirty="0">
                <a:gradFill>
                  <a:gsLst>
                    <a:gs pos="2917">
                      <a:schemeClr val="tx1"/>
                    </a:gs>
                    <a:gs pos="30000">
                      <a:schemeClr val="tx1"/>
                    </a:gs>
                  </a:gsLst>
                  <a:lin ang="5400000" scaled="0"/>
                </a:gradFill>
              </a:rPr>
              <a:t>ドライブ下の</a:t>
            </a:r>
            <a:r>
              <a:rPr lang="en-US" altLang="ja-JP" sz="1800" dirty="0">
                <a:gradFill>
                  <a:gsLst>
                    <a:gs pos="2917">
                      <a:schemeClr val="tx1"/>
                    </a:gs>
                    <a:gs pos="30000">
                      <a:schemeClr val="tx1"/>
                    </a:gs>
                  </a:gsLst>
                  <a:lin ang="5400000" scaled="0"/>
                </a:gradFill>
              </a:rPr>
              <a:t>Temp</a:t>
            </a:r>
            <a:r>
              <a:rPr lang="ja-JP" altLang="en-US" sz="1800" dirty="0">
                <a:gradFill>
                  <a:gsLst>
                    <a:gs pos="2917">
                      <a:schemeClr val="tx1"/>
                    </a:gs>
                    <a:gs pos="30000">
                      <a:schemeClr val="tx1"/>
                    </a:gs>
                  </a:gsLst>
                  <a:lin ang="5400000" scaled="0"/>
                </a:gradFill>
              </a:rPr>
              <a:t>フォルダ下の</a:t>
            </a:r>
            <a:r>
              <a:rPr lang="en-US" altLang="ja-JP" sz="1800" dirty="0">
                <a:gradFill>
                  <a:gsLst>
                    <a:gs pos="2917">
                      <a:schemeClr val="tx1"/>
                    </a:gs>
                    <a:gs pos="30000">
                      <a:schemeClr val="tx1"/>
                    </a:gs>
                  </a:gsLst>
                  <a:lin ang="5400000" scaled="0"/>
                </a:gradFill>
              </a:rPr>
              <a:t>Outputs</a:t>
            </a:r>
            <a:r>
              <a:rPr lang="ja-JP" altLang="en-US" sz="1800" dirty="0">
                <a:gradFill>
                  <a:gsLst>
                    <a:gs pos="2917">
                      <a:schemeClr val="tx1"/>
                    </a:gs>
                    <a:gs pos="30000">
                      <a:schemeClr val="tx1"/>
                    </a:gs>
                  </a:gsLst>
                  <a:lin ang="5400000" scaled="0"/>
                </a:gradFill>
              </a:rPr>
              <a:t>フォルダ下、</a:t>
            </a:r>
            <a:r>
              <a:rPr lang="en-US" altLang="ja-JP" sz="1800" dirty="0" err="1">
                <a:gradFill>
                  <a:gsLst>
                    <a:gs pos="2917">
                      <a:schemeClr val="tx1"/>
                    </a:gs>
                    <a:gs pos="30000">
                      <a:schemeClr val="tx1"/>
                    </a:gs>
                  </a:gsLst>
                  <a:lin ang="5400000" scaled="0"/>
                </a:gradFill>
              </a:rPr>
              <a:t>TeamsAuditLogs</a:t>
            </a:r>
            <a:r>
              <a:rPr lang="ja-JP" altLang="en-US" sz="1800" dirty="0">
                <a:gradFill>
                  <a:gsLst>
                    <a:gs pos="2917">
                      <a:schemeClr val="tx1"/>
                    </a:gs>
                    <a:gs pos="30000">
                      <a:schemeClr val="tx1"/>
                    </a:gs>
                  </a:gsLst>
                  <a:lin ang="5400000" scaled="0"/>
                </a:gradFill>
              </a:rPr>
              <a:t>フォルダになっています。</a:t>
            </a:r>
            <a:endParaRPr lang="en-US" altLang="ja-JP" sz="1800" dirty="0">
              <a:gradFill>
                <a:gsLst>
                  <a:gs pos="2917">
                    <a:schemeClr val="tx1"/>
                  </a:gs>
                  <a:gs pos="30000">
                    <a:schemeClr val="tx1"/>
                  </a:gs>
                </a:gsLst>
                <a:lin ang="5400000" scaled="0"/>
              </a:gradFill>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次に</a:t>
            </a:r>
            <a:r>
              <a:rPr lang="en-US" altLang="ja-JP" sz="1800" dirty="0">
                <a:solidFill>
                  <a:prstClr val="black"/>
                </a:solidFill>
                <a:latin typeface="Segoe UI" panose="020B0502040204020203" pitchFamily="34" charset="0"/>
                <a:cs typeface="Segoe UI" panose="020B0502040204020203" pitchFamily="34" charset="0"/>
              </a:rPr>
              <a:t>“$</a:t>
            </a:r>
            <a:r>
              <a:rPr lang="en-US" altLang="ja-JP" sz="1800" dirty="0" err="1">
                <a:solidFill>
                  <a:prstClr val="black"/>
                </a:solidFill>
                <a:latin typeface="Segoe UI" panose="020B0502040204020203" pitchFamily="34" charset="0"/>
                <a:cs typeface="Segoe UI" panose="020B0502040204020203" pitchFamily="34" charset="0"/>
              </a:rPr>
              <a:t>Maxidx</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の数値（</a:t>
            </a:r>
            <a:r>
              <a:rPr lang="ja-JP" altLang="en-US" sz="1800" dirty="0">
                <a:solidFill>
                  <a:srgbClr val="FF0000"/>
                </a:solidFill>
                <a:latin typeface="Segoe UI" panose="020B0502040204020203" pitchFamily="34" charset="0"/>
                <a:cs typeface="Segoe UI" panose="020B0502040204020203" pitchFamily="34" charset="0"/>
              </a:rPr>
              <a:t>デフォルトは</a:t>
            </a:r>
            <a:r>
              <a:rPr lang="en-US" altLang="ja-JP" sz="1800" dirty="0">
                <a:solidFill>
                  <a:srgbClr val="FF0000"/>
                </a:solidFill>
                <a:latin typeface="Segoe UI" panose="020B0502040204020203" pitchFamily="34" charset="0"/>
                <a:cs typeface="Segoe UI" panose="020B0502040204020203" pitchFamily="34" charset="0"/>
              </a:rPr>
              <a:t>8</a:t>
            </a:r>
            <a:r>
              <a:rPr lang="en-US" altLang="ja-JP" sz="1800" dirty="0">
                <a:solidFill>
                  <a:prstClr val="black"/>
                </a:solidFill>
                <a:latin typeface="Segoe UI" panose="020B0502040204020203" pitchFamily="34" charset="0"/>
                <a:cs typeface="Segoe UI" panose="020B0502040204020203" pitchFamily="34" charset="0"/>
              </a:rPr>
              <a:t>)</a:t>
            </a:r>
            <a:r>
              <a:rPr lang="ja-JP" altLang="en-US" sz="1800" dirty="0">
                <a:solidFill>
                  <a:prstClr val="black"/>
                </a:solidFill>
                <a:latin typeface="Segoe UI" panose="020B0502040204020203" pitchFamily="34" charset="0"/>
                <a:cs typeface="Segoe UI" panose="020B0502040204020203" pitchFamily="34" charset="0"/>
              </a:rPr>
              <a:t>を変更して、</a:t>
            </a:r>
            <a:r>
              <a:rPr lang="ja-JP" altLang="en-US" sz="1800" b="1" dirty="0">
                <a:solidFill>
                  <a:srgbClr val="FF0000"/>
                </a:solidFill>
                <a:latin typeface="Segoe UI" panose="020B0502040204020203" pitchFamily="34" charset="0"/>
                <a:cs typeface="Segoe UI" panose="020B0502040204020203" pitchFamily="34" charset="0"/>
              </a:rPr>
              <a:t>現在の日付から過去何週目までのデータを出力するか設定します。</a:t>
            </a:r>
            <a:endParaRPr lang="en-US" altLang="ja-JP" sz="1800" b="1" dirty="0">
              <a:solidFill>
                <a:srgbClr val="FF0000"/>
              </a:solidFill>
              <a:latin typeface="Segoe UI" panose="020B0502040204020203" pitchFamily="34" charset="0"/>
              <a:cs typeface="Segoe UI" panose="020B0502040204020203" pitchFamily="34" charset="0"/>
            </a:endParaRPr>
          </a:p>
          <a:p>
            <a:pPr marL="514350" lvl="0" indent="-514350">
              <a:buFont typeface="+mj-ea"/>
              <a:buAutoNum type="circleNumDbPlain"/>
              <a:defRPr/>
            </a:pP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内容を確認後、</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.ps1</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形式で</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PC</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の任意の場所に保存します。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514350" lvl="0" indent="-514350">
              <a:buFont typeface="+mj-ea"/>
              <a:buAutoNum type="circleNumDbPlain"/>
              <a:defRPr/>
            </a:pP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ファイルを実行し</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CSV</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ファイルを出力します。</a:t>
            </a:r>
            <a:b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b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必要あれば</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ps1</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ファイルをタスクスケジューラ</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a:t>
            </a:r>
            <a:r>
              <a:rPr lang="ja-JP" altLang="en-US"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に設定し定期実行をします。</a:t>
            </a:r>
            <a:endPar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5139" y="572639"/>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graphicFrame>
        <p:nvGraphicFramePr>
          <p:cNvPr id="5" name="オブジェクト 4">
            <a:extLst>
              <a:ext uri="{FF2B5EF4-FFF2-40B4-BE49-F238E27FC236}">
                <a16:creationId xmlns:a16="http://schemas.microsoft.com/office/drawing/2014/main" id="{68889FA6-613D-4E03-A32D-628CD12AD525}"/>
              </a:ext>
            </a:extLst>
          </p:cNvPr>
          <p:cNvGraphicFramePr>
            <a:graphicFrameLocks noChangeAspect="1"/>
          </p:cNvGraphicFramePr>
          <p:nvPr>
            <p:extLst>
              <p:ext uri="{D42A27DB-BD31-4B8C-83A1-F6EECF244321}">
                <p14:modId xmlns:p14="http://schemas.microsoft.com/office/powerpoint/2010/main" val="3985312650"/>
              </p:ext>
            </p:extLst>
          </p:nvPr>
        </p:nvGraphicFramePr>
        <p:xfrm>
          <a:off x="5084763" y="3125788"/>
          <a:ext cx="1784350" cy="800100"/>
        </p:xfrm>
        <a:graphic>
          <a:graphicData uri="http://schemas.openxmlformats.org/presentationml/2006/ole">
            <mc:AlternateContent xmlns:mc="http://schemas.openxmlformats.org/markup-compatibility/2006">
              <mc:Choice xmlns:v="urn:schemas-microsoft-com:vml" Requires="v">
                <p:oleObj spid="_x0000_s10282" name="パッケージャー シェル オブジェクト" showAsIcon="1" r:id="rId4" imgW="831240" imgH="372960" progId="Package">
                  <p:embed/>
                </p:oleObj>
              </mc:Choice>
              <mc:Fallback>
                <p:oleObj name="パッケージャー シェル オブジェクト" showAsIcon="1" r:id="rId4" imgW="831240" imgH="372960" progId="Package">
                  <p:embed/>
                  <p:pic>
                    <p:nvPicPr>
                      <p:cNvPr id="0" name=""/>
                      <p:cNvPicPr/>
                      <p:nvPr/>
                    </p:nvPicPr>
                    <p:blipFill>
                      <a:blip r:embed="rId5"/>
                      <a:stretch>
                        <a:fillRect/>
                      </a:stretch>
                    </p:blipFill>
                    <p:spPr>
                      <a:xfrm>
                        <a:off x="5084763" y="3125788"/>
                        <a:ext cx="1784350" cy="800100"/>
                      </a:xfrm>
                      <a:prstGeom prst="rect">
                        <a:avLst/>
                      </a:prstGeom>
                    </p:spPr>
                  </p:pic>
                </p:oleObj>
              </mc:Fallback>
            </mc:AlternateContent>
          </a:graphicData>
        </a:graphic>
      </p:graphicFrame>
      <p:sp>
        <p:nvSpPr>
          <p:cNvPr id="7" name="テキスト ボックス 6">
            <a:extLst>
              <a:ext uri="{FF2B5EF4-FFF2-40B4-BE49-F238E27FC236}">
                <a16:creationId xmlns:a16="http://schemas.microsoft.com/office/drawing/2014/main" id="{82E3F44B-0D33-445C-B5DF-6FDDE642029B}"/>
              </a:ext>
            </a:extLst>
          </p:cNvPr>
          <p:cNvSpPr txBox="1"/>
          <p:nvPr/>
        </p:nvSpPr>
        <p:spPr>
          <a:xfrm>
            <a:off x="7079396" y="3400551"/>
            <a:ext cx="3196206" cy="307777"/>
          </a:xfrm>
          <a:prstGeom prst="rect">
            <a:avLst/>
          </a:prstGeom>
          <a:noFill/>
        </p:spPr>
        <p:txBody>
          <a:bodyPr wrap="square" rtlCol="0">
            <a:spAutoFit/>
          </a:bodyPr>
          <a:lstStyle/>
          <a:p>
            <a:r>
              <a:rPr lang="en-US" altLang="ja-JP" sz="1400" dirty="0"/>
              <a:t>Txt file is updated on Feb1st.</a:t>
            </a:r>
            <a:endParaRPr kumimoji="1" lang="ja-JP" altLang="en-US" sz="1400" dirty="0"/>
          </a:p>
        </p:txBody>
      </p:sp>
    </p:spTree>
    <p:extLst>
      <p:ext uri="{BB962C8B-B14F-4D97-AF65-F5344CB8AC3E}">
        <p14:creationId xmlns:p14="http://schemas.microsoft.com/office/powerpoint/2010/main" val="2525543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タイトル 3">
            <a:extLst>
              <a:ext uri="{FF2B5EF4-FFF2-40B4-BE49-F238E27FC236}">
                <a16:creationId xmlns:a16="http://schemas.microsoft.com/office/drawing/2014/main" id="{E7236F0E-1F00-43A7-A22A-3DA1F4D50A0E}"/>
              </a:ext>
            </a:extLst>
          </p:cNvPr>
          <p:cNvSpPr>
            <a:spLocks noGrp="1"/>
          </p:cNvSpPr>
          <p:nvPr>
            <p:ph type="title"/>
          </p:nvPr>
        </p:nvSpPr>
        <p:spPr>
          <a:xfrm>
            <a:off x="838200" y="365125"/>
            <a:ext cx="10515600" cy="753991"/>
          </a:xfrm>
        </p:spPr>
        <p:txBody>
          <a:bodyPr>
            <a:normAutofit/>
          </a:bodyPr>
          <a:lstStyle/>
          <a:p>
            <a:r>
              <a:rPr lang="en-US" altLang="ja-JP" sz="3600" dirty="0">
                <a:latin typeface="Segoe UI" panose="020B0502040204020203" pitchFamily="34" charset="0"/>
                <a:cs typeface="Segoe UI" panose="020B0502040204020203" pitchFamily="34" charset="0"/>
              </a:rPr>
              <a:t>Microsoft</a:t>
            </a:r>
            <a:r>
              <a:rPr lang="ja-JP" altLang="en-US" sz="3600" dirty="0">
                <a:latin typeface="Segoe UI" panose="020B0502040204020203" pitchFamily="34" charset="0"/>
                <a:cs typeface="Segoe UI" panose="020B0502040204020203" pitchFamily="34" charset="0"/>
              </a:rPr>
              <a:t> </a:t>
            </a:r>
            <a:r>
              <a:rPr lang="en-US" altLang="ja-JP" sz="3600" dirty="0">
                <a:latin typeface="Segoe UI" panose="020B0502040204020203" pitchFamily="34" charset="0"/>
                <a:cs typeface="Segoe UI" panose="020B0502040204020203" pitchFamily="34" charset="0"/>
              </a:rPr>
              <a:t>Teams</a:t>
            </a:r>
            <a:r>
              <a:rPr lang="ja-JP" altLang="en-US" sz="3600" dirty="0">
                <a:latin typeface="Segoe UI" panose="020B0502040204020203" pitchFamily="34" charset="0"/>
                <a:cs typeface="Segoe UI" panose="020B0502040204020203" pitchFamily="34" charset="0"/>
              </a:rPr>
              <a:t>監査ログ </a:t>
            </a:r>
            <a:r>
              <a:rPr lang="en-US" altLang="ja-JP" sz="3600" dirty="0">
                <a:latin typeface="Segoe UI" panose="020B0502040204020203" pitchFamily="34" charset="0"/>
                <a:cs typeface="Segoe UI" panose="020B0502040204020203" pitchFamily="34" charset="0"/>
              </a:rPr>
              <a:t>-</a:t>
            </a:r>
            <a:r>
              <a:rPr lang="ja-JP" altLang="en-US" sz="3600" dirty="0">
                <a:latin typeface="Segoe UI" panose="020B0502040204020203" pitchFamily="34" charset="0"/>
                <a:cs typeface="Segoe UI" panose="020B0502040204020203" pitchFamily="34" charset="0"/>
              </a:rPr>
              <a:t>手動</a:t>
            </a:r>
            <a:r>
              <a:rPr lang="en-US" altLang="ja-JP" sz="3600" dirty="0">
                <a:latin typeface="Segoe UI" panose="020B0502040204020203" pitchFamily="34" charset="0"/>
                <a:cs typeface="Segoe UI" panose="020B0502040204020203" pitchFamily="34" charset="0"/>
              </a:rPr>
              <a:t>-</a:t>
            </a:r>
            <a:endParaRPr lang="ja-JP" altLang="en-US" sz="3600" dirty="0">
              <a:latin typeface="Segoe UI" panose="020B0502040204020203" pitchFamily="34" charset="0"/>
              <a:cs typeface="Segoe UI" panose="020B0502040204020203" pitchFamily="34" charset="0"/>
            </a:endParaRPr>
          </a:p>
        </p:txBody>
      </p:sp>
      <p:grpSp>
        <p:nvGrpSpPr>
          <p:cNvPr id="18" name="グループ化 17">
            <a:extLst>
              <a:ext uri="{FF2B5EF4-FFF2-40B4-BE49-F238E27FC236}">
                <a16:creationId xmlns:a16="http://schemas.microsoft.com/office/drawing/2014/main" id="{C40F1235-8B59-4589-AFFD-83D0BFB111D0}"/>
              </a:ext>
            </a:extLst>
          </p:cNvPr>
          <p:cNvGrpSpPr/>
          <p:nvPr/>
        </p:nvGrpSpPr>
        <p:grpSpPr>
          <a:xfrm>
            <a:off x="1217817" y="3144549"/>
            <a:ext cx="9720938" cy="3607566"/>
            <a:chOff x="432276" y="2161761"/>
            <a:chExt cx="10794440" cy="4437483"/>
          </a:xfrm>
        </p:grpSpPr>
        <p:pic>
          <p:nvPicPr>
            <p:cNvPr id="5" name="図 4">
              <a:extLst>
                <a:ext uri="{FF2B5EF4-FFF2-40B4-BE49-F238E27FC236}">
                  <a16:creationId xmlns:a16="http://schemas.microsoft.com/office/drawing/2014/main" id="{BB173A92-DB8F-4736-8A5F-1AD0AC33749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6877" y="2161761"/>
              <a:ext cx="3693281" cy="4261024"/>
            </a:xfrm>
            <a:prstGeom prst="rect">
              <a:avLst/>
            </a:prstGeom>
            <a:ln>
              <a:solidFill>
                <a:schemeClr val="bg1">
                  <a:lumMod val="85000"/>
                </a:schemeClr>
              </a:solidFill>
            </a:ln>
          </p:spPr>
        </p:pic>
        <p:pic>
          <p:nvPicPr>
            <p:cNvPr id="2" name="図 1">
              <a:extLst>
                <a:ext uri="{FF2B5EF4-FFF2-40B4-BE49-F238E27FC236}">
                  <a16:creationId xmlns:a16="http://schemas.microsoft.com/office/drawing/2014/main" id="{AE0B0D6D-781E-4763-97D8-FD6B5DD09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0450" y="2167068"/>
              <a:ext cx="6206266" cy="4432176"/>
            </a:xfrm>
            <a:prstGeom prst="rect">
              <a:avLst/>
            </a:prstGeom>
            <a:ln>
              <a:solidFill>
                <a:schemeClr val="bg1">
                  <a:lumMod val="85000"/>
                </a:schemeClr>
              </a:solidFill>
            </a:ln>
          </p:spPr>
        </p:pic>
        <p:sp>
          <p:nvSpPr>
            <p:cNvPr id="10" name="正方形/長方形 9">
              <a:extLst>
                <a:ext uri="{FF2B5EF4-FFF2-40B4-BE49-F238E27FC236}">
                  <a16:creationId xmlns:a16="http://schemas.microsoft.com/office/drawing/2014/main" id="{FE55A682-840F-420B-A3B7-9E6D12EAC327}"/>
                </a:ext>
              </a:extLst>
            </p:cNvPr>
            <p:cNvSpPr/>
            <p:nvPr/>
          </p:nvSpPr>
          <p:spPr>
            <a:xfrm>
              <a:off x="2035789" y="3528393"/>
              <a:ext cx="1706294" cy="12175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1506BF12-6B75-41DC-8A00-E63ECFE69F4C}"/>
                </a:ext>
              </a:extLst>
            </p:cNvPr>
            <p:cNvSpPr/>
            <p:nvPr/>
          </p:nvSpPr>
          <p:spPr>
            <a:xfrm>
              <a:off x="2123585" y="5685182"/>
              <a:ext cx="604706"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正方形/長方形 11">
              <a:extLst>
                <a:ext uri="{FF2B5EF4-FFF2-40B4-BE49-F238E27FC236}">
                  <a16:creationId xmlns:a16="http://schemas.microsoft.com/office/drawing/2014/main" id="{A5F7C438-1035-4FEF-9E33-0105B1BDDEB2}"/>
                </a:ext>
              </a:extLst>
            </p:cNvPr>
            <p:cNvSpPr/>
            <p:nvPr/>
          </p:nvSpPr>
          <p:spPr>
            <a:xfrm>
              <a:off x="432276" y="5613952"/>
              <a:ext cx="1461128" cy="306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cxnSp>
          <p:nvCxnSpPr>
            <p:cNvPr id="14" name="直線矢印コネクタ 13">
              <a:extLst>
                <a:ext uri="{FF2B5EF4-FFF2-40B4-BE49-F238E27FC236}">
                  <a16:creationId xmlns:a16="http://schemas.microsoft.com/office/drawing/2014/main" id="{038D5FCC-75A9-43B2-90CD-E1D2BD314500}"/>
                </a:ext>
              </a:extLst>
            </p:cNvPr>
            <p:cNvCxnSpPr/>
            <p:nvPr/>
          </p:nvCxnSpPr>
          <p:spPr>
            <a:xfrm>
              <a:off x="3230217" y="3761961"/>
              <a:ext cx="1913283" cy="641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コンテンツ プレースホルダー 4">
            <a:extLst>
              <a:ext uri="{FF2B5EF4-FFF2-40B4-BE49-F238E27FC236}">
                <a16:creationId xmlns:a16="http://schemas.microsoft.com/office/drawing/2014/main" id="{5CC61171-1090-41F6-AF8E-E4754F9ADC44}"/>
              </a:ext>
            </a:extLst>
          </p:cNvPr>
          <p:cNvSpPr>
            <a:spLocks noGrp="1"/>
          </p:cNvSpPr>
          <p:nvPr>
            <p:ph idx="1"/>
          </p:nvPr>
        </p:nvSpPr>
        <p:spPr>
          <a:xfrm>
            <a:off x="561446" y="1249961"/>
            <a:ext cx="10671413" cy="819756"/>
          </a:xfrm>
        </p:spPr>
        <p:txBody>
          <a:bodyPr>
            <a:normAutofit fontScale="77500" lnSpcReduction="20000"/>
          </a:bodyPr>
          <a:lstStyle/>
          <a:p>
            <a:r>
              <a:rPr kumimoji="1" lang="en-US" altLang="ja-JP" dirty="0">
                <a:latin typeface="Segoe UI" panose="020B0502040204020203" pitchFamily="34" charset="0"/>
                <a:cs typeface="Segoe UI" panose="020B0502040204020203" pitchFamily="34" charset="0"/>
              </a:rPr>
              <a:t>Office365</a:t>
            </a:r>
            <a:r>
              <a:rPr kumimoji="1" lang="ja-JP" altLang="en-US" dirty="0">
                <a:latin typeface="Segoe UI" panose="020B0502040204020203" pitchFamily="34" charset="0"/>
                <a:cs typeface="Segoe UI" panose="020B0502040204020203" pitchFamily="34" charset="0"/>
              </a:rPr>
              <a:t>のセキュリティセンターから手動で出力する方法</a:t>
            </a:r>
            <a:br>
              <a:rPr kumimoji="1" lang="en-US" altLang="ja-JP" dirty="0">
                <a:latin typeface="Segoe UI" panose="020B0502040204020203" pitchFamily="34" charset="0"/>
                <a:cs typeface="Segoe UI" panose="020B0502040204020203" pitchFamily="34" charset="0"/>
              </a:rPr>
            </a:br>
            <a:br>
              <a:rPr kumimoji="1" lang="en-US" altLang="ja-JP" dirty="0">
                <a:latin typeface="Segoe UI" panose="020B0502040204020203" pitchFamily="34" charset="0"/>
                <a:cs typeface="Segoe UI" panose="020B0502040204020203" pitchFamily="34" charset="0"/>
              </a:rPr>
            </a:br>
            <a:r>
              <a:rPr kumimoji="1" lang="en-US" altLang="ja-JP" dirty="0">
                <a:latin typeface="Segoe UI" panose="020B0502040204020203" pitchFamily="34" charset="0"/>
                <a:cs typeface="Segoe UI" panose="020B0502040204020203" pitchFamily="34" charset="0"/>
              </a:rPr>
              <a:t>O365</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Admin</a:t>
            </a:r>
            <a:r>
              <a:rPr kumimoji="1" lang="ja-JP" altLang="en-US" dirty="0">
                <a:latin typeface="Segoe UI" panose="020B0502040204020203" pitchFamily="34" charset="0"/>
                <a:cs typeface="Segoe UI" panose="020B0502040204020203" pitchFamily="34" charset="0"/>
              </a:rPr>
              <a:t> </a:t>
            </a:r>
            <a:r>
              <a:rPr kumimoji="1" lang="en-US" altLang="ja-JP" dirty="0">
                <a:latin typeface="Segoe UI" panose="020B0502040204020203" pitchFamily="34" charset="0"/>
                <a:cs typeface="Segoe UI" panose="020B0502040204020203" pitchFamily="34" charset="0"/>
              </a:rPr>
              <a:t>Portal &gt; Admin Centers&gt; </a:t>
            </a:r>
            <a:r>
              <a:rPr kumimoji="1" lang="en-US" altLang="ja-JP" dirty="0" err="1">
                <a:latin typeface="Segoe UI" panose="020B0502040204020203" pitchFamily="34" charset="0"/>
                <a:cs typeface="Segoe UI" panose="020B0502040204020203" pitchFamily="34" charset="0"/>
              </a:rPr>
              <a:t>Security&amp;Compliance</a:t>
            </a:r>
            <a:r>
              <a:rPr kumimoji="1" lang="en-US" altLang="ja-JP" dirty="0">
                <a:latin typeface="Segoe UI" panose="020B0502040204020203" pitchFamily="34" charset="0"/>
                <a:cs typeface="Segoe UI" panose="020B0502040204020203" pitchFamily="34" charset="0"/>
              </a:rPr>
              <a:t> &gt; Audit Log Search</a:t>
            </a:r>
            <a:endParaRPr kumimoji="1" lang="ja-JP" altLang="en-US" dirty="0">
              <a:latin typeface="Segoe UI" panose="020B0502040204020203" pitchFamily="34" charset="0"/>
              <a:cs typeface="Segoe UI" panose="020B0502040204020203" pitchFamily="34" charset="0"/>
            </a:endParaRPr>
          </a:p>
        </p:txBody>
      </p:sp>
      <p:sp>
        <p:nvSpPr>
          <p:cNvPr id="17" name="コンテンツ プレースホルダー 2">
            <a:extLst>
              <a:ext uri="{FF2B5EF4-FFF2-40B4-BE49-F238E27FC236}">
                <a16:creationId xmlns:a16="http://schemas.microsoft.com/office/drawing/2014/main" id="{D48D44B9-36F4-4982-94DC-D7C0F8BAF153}"/>
              </a:ext>
            </a:extLst>
          </p:cNvPr>
          <p:cNvSpPr txBox="1">
            <a:spLocks/>
          </p:cNvSpPr>
          <p:nvPr/>
        </p:nvSpPr>
        <p:spPr>
          <a:xfrm>
            <a:off x="775418" y="2078708"/>
            <a:ext cx="11299136" cy="107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In Search box, select Activities and choose </a:t>
            </a:r>
            <a:r>
              <a:rPr kumimoji="1" lang="ja-JP" altLang="en-US"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t>
            </a:r>
            <a:r>
              <a:rPr lang="en-US" altLang="ja-JP" sz="1800" dirty="0">
                <a:solidFill>
                  <a:prstClr val="black"/>
                </a:solidFill>
                <a:latin typeface="Segoe UI" panose="020B0502040204020203" pitchFamily="34" charset="0"/>
                <a:ea typeface="游ゴシック" panose="020B0400000000000000" pitchFamily="50" charset="-128"/>
                <a:cs typeface="Segoe UI" panose="020B0502040204020203" pitchFamily="34" charset="0"/>
              </a:rPr>
              <a:t>Created Team”, “Deleted Team”, </a:t>
            </a: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“Added Channel”, “Deleted Channel”, “User signed in to Teams”</a:t>
            </a:r>
          </a:p>
          <a:p>
            <a:pPr marL="514350" marR="0" lvl="0" indent="-514350" algn="l" defTabSz="914400" rtl="0" eaLnBrk="1" fontAlgn="auto" latinLnBrk="0" hangingPunct="1">
              <a:lnSpc>
                <a:spcPct val="90000"/>
              </a:lnSpc>
              <a:spcBef>
                <a:spcPts val="1000"/>
              </a:spcBef>
              <a:spcAft>
                <a:spcPts val="0"/>
              </a:spcAft>
              <a:buClrTx/>
              <a:buSzTx/>
              <a:buFont typeface="+mj-ea"/>
              <a:buAutoNum type="circleNumDbPlain"/>
              <a:tabLst/>
              <a:defRPr/>
            </a:pPr>
            <a:r>
              <a:rPr kumimoji="1" lang="en-US" altLang="ja-JP" sz="1800"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Select Period for Audit logs and select Search button.</a:t>
            </a:r>
          </a:p>
        </p:txBody>
      </p:sp>
      <p:pic>
        <p:nvPicPr>
          <p:cNvPr id="13" name="図 12">
            <a:extLst>
              <a:ext uri="{FF2B5EF4-FFF2-40B4-BE49-F238E27FC236}">
                <a16:creationId xmlns:a16="http://schemas.microsoft.com/office/drawing/2014/main" id="{E675E871-73E2-4F57-B5F9-043D52CB51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9378" y="592518"/>
            <a:ext cx="1839198" cy="360727"/>
          </a:xfrm>
          <a:prstGeom prst="rect">
            <a:avLst/>
          </a:prstGeom>
        </p:spPr>
      </p:pic>
      <p:sp>
        <p:nvSpPr>
          <p:cNvPr id="3" name="スライド番号プレースホルダー 2">
            <a:extLst>
              <a:ext uri="{FF2B5EF4-FFF2-40B4-BE49-F238E27FC236}">
                <a16:creationId xmlns:a16="http://schemas.microsoft.com/office/drawing/2014/main" id="{971E40AA-0C69-4380-9FB7-E996B8AD6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327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039689"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(1/2)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511728" y="993872"/>
            <a:ext cx="11467751" cy="1117192"/>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Office365</a:t>
            </a:r>
            <a:r>
              <a:rPr lang="ja-JP" altLang="en-US" dirty="0">
                <a:gradFill>
                  <a:gsLst>
                    <a:gs pos="2917">
                      <a:schemeClr val="tx1"/>
                    </a:gs>
                    <a:gs pos="30000">
                      <a:schemeClr val="tx1"/>
                    </a:gs>
                  </a:gsLst>
                  <a:lin ang="5400000" scaled="0"/>
                </a:gradFill>
              </a:rPr>
              <a:t>管理センタ＞レポートにおいて各レポートを、すべての列情報を有効にした後にエクスポートしてください。エクスポートはすべてのレポートに対して連続して実施ください。</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エクスポートした</a:t>
            </a:r>
            <a:r>
              <a:rPr lang="en-US" altLang="ja-JP" dirty="0">
                <a:gradFill>
                  <a:gsLst>
                    <a:gs pos="2917">
                      <a:schemeClr val="tx1"/>
                    </a:gs>
                    <a:gs pos="30000">
                      <a:schemeClr val="tx1"/>
                    </a:gs>
                  </a:gsLst>
                  <a:lin ang="5400000" scaled="0"/>
                </a:gradFill>
              </a:rPr>
              <a:t>CSV</a:t>
            </a:r>
            <a:r>
              <a:rPr lang="ja-JP" altLang="en-US" dirty="0">
                <a:gradFill>
                  <a:gsLst>
                    <a:gs pos="2917">
                      <a:schemeClr val="tx1"/>
                    </a:gs>
                    <a:gs pos="30000">
                      <a:schemeClr val="tx1"/>
                    </a:gs>
                  </a:gsLst>
                  <a:lin ang="5400000" scaled="0"/>
                </a:gradFill>
              </a:rPr>
              <a:t>は後述の</a:t>
            </a:r>
            <a:r>
              <a:rPr lang="en-US" altLang="ja-JP" dirty="0">
                <a:gradFill>
                  <a:gsLst>
                    <a:gs pos="2917">
                      <a:schemeClr val="tx1"/>
                    </a:gs>
                    <a:gs pos="30000">
                      <a:schemeClr val="tx1"/>
                    </a:gs>
                  </a:gsLst>
                  <a:lin ang="5400000" scaled="0"/>
                </a:gradFill>
              </a:rPr>
              <a:t>SharePoint</a:t>
            </a:r>
            <a:r>
              <a:rPr lang="ja-JP" altLang="en-US" dirty="0">
                <a:gradFill>
                  <a:gsLst>
                    <a:gs pos="2917">
                      <a:schemeClr val="tx1"/>
                    </a:gs>
                    <a:gs pos="30000">
                      <a:schemeClr val="tx1"/>
                    </a:gs>
                  </a:gsLst>
                  <a:lin ang="5400000" scaled="0"/>
                </a:gradFill>
              </a:rPr>
              <a:t> </a:t>
            </a:r>
            <a:r>
              <a:rPr lang="en-US" altLang="ja-JP" dirty="0">
                <a:gradFill>
                  <a:gsLst>
                    <a:gs pos="2917">
                      <a:schemeClr val="tx1"/>
                    </a:gs>
                    <a:gs pos="30000">
                      <a:schemeClr val="tx1"/>
                    </a:gs>
                  </a:gsLst>
                  <a:lin ang="5400000" scaled="0"/>
                </a:gradFill>
              </a:rPr>
              <a:t>Online</a:t>
            </a:r>
            <a:r>
              <a:rPr lang="ja-JP" altLang="en-US" dirty="0">
                <a:gradFill>
                  <a:gsLst>
                    <a:gs pos="2917">
                      <a:schemeClr val="tx1"/>
                    </a:gs>
                    <a:gs pos="30000">
                      <a:schemeClr val="tx1"/>
                    </a:gs>
                  </a:gsLst>
                  <a:lin ang="5400000" scaled="0"/>
                </a:gradFill>
              </a:rPr>
              <a:t>の</a:t>
            </a:r>
            <a:r>
              <a:rPr lang="en-US" altLang="ja-JP" dirty="0">
                <a:gradFill>
                  <a:gsLst>
                    <a:gs pos="2917">
                      <a:schemeClr val="tx1"/>
                    </a:gs>
                    <a:gs pos="30000">
                      <a:schemeClr val="tx1"/>
                    </a:gs>
                  </a:gsLst>
                  <a:lin ang="5400000" scaled="0"/>
                </a:gradFill>
              </a:rPr>
              <a:t>Outputs</a:t>
            </a:r>
            <a:r>
              <a:rPr lang="ja-JP" altLang="en-US" dirty="0">
                <a:gradFill>
                  <a:gsLst>
                    <a:gs pos="2917">
                      <a:schemeClr val="tx1"/>
                    </a:gs>
                    <a:gs pos="30000">
                      <a:schemeClr val="tx1"/>
                    </a:gs>
                  </a:gsLst>
                  <a:lin ang="5400000" scaled="0"/>
                </a:gradFill>
              </a:rPr>
              <a:t>フォルダ下各フォルダに保存してください。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 name="図 1">
            <a:extLst>
              <a:ext uri="{FF2B5EF4-FFF2-40B4-BE49-F238E27FC236}">
                <a16:creationId xmlns:a16="http://schemas.microsoft.com/office/drawing/2014/main" id="{506DE03E-25A4-41CC-8ECE-68D95A504C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71481" y="2155971"/>
            <a:ext cx="5505328" cy="3322040"/>
          </a:xfrm>
          <a:prstGeom prst="rect">
            <a:avLst/>
          </a:prstGeom>
        </p:spPr>
      </p:pic>
      <p:pic>
        <p:nvPicPr>
          <p:cNvPr id="7" name="図 6">
            <a:extLst>
              <a:ext uri="{FF2B5EF4-FFF2-40B4-BE49-F238E27FC236}">
                <a16:creationId xmlns:a16="http://schemas.microsoft.com/office/drawing/2014/main" id="{06E4F18F-5122-4847-97B0-F79CFB7EA3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55728" y="4764946"/>
            <a:ext cx="1795243" cy="1581325"/>
          </a:xfrm>
          <a:prstGeom prst="rect">
            <a:avLst/>
          </a:prstGeom>
          <a:ln w="12700">
            <a:solidFill>
              <a:srgbClr val="FF0000"/>
            </a:solidFill>
          </a:ln>
        </p:spPr>
      </p:pic>
      <p:grpSp>
        <p:nvGrpSpPr>
          <p:cNvPr id="25" name="グループ化 24">
            <a:extLst>
              <a:ext uri="{FF2B5EF4-FFF2-40B4-BE49-F238E27FC236}">
                <a16:creationId xmlns:a16="http://schemas.microsoft.com/office/drawing/2014/main" id="{C9008DB0-9574-4813-B4CF-F715A5EB3CF6}"/>
              </a:ext>
            </a:extLst>
          </p:cNvPr>
          <p:cNvGrpSpPr/>
          <p:nvPr/>
        </p:nvGrpSpPr>
        <p:grpSpPr>
          <a:xfrm>
            <a:off x="0" y="2978092"/>
            <a:ext cx="6350465" cy="3539430"/>
            <a:chOff x="134225" y="2172749"/>
            <a:chExt cx="6350465" cy="3539430"/>
          </a:xfrm>
        </p:grpSpPr>
        <p:pic>
          <p:nvPicPr>
            <p:cNvPr id="20" name="図 19">
              <a:extLst>
                <a:ext uri="{FF2B5EF4-FFF2-40B4-BE49-F238E27FC236}">
                  <a16:creationId xmlns:a16="http://schemas.microsoft.com/office/drawing/2014/main" id="{4A0B255F-DB06-4255-A13B-782CF90B92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717" b="16738"/>
            <a:stretch/>
          </p:blipFill>
          <p:spPr>
            <a:xfrm>
              <a:off x="134225" y="2206305"/>
              <a:ext cx="3171037" cy="3441631"/>
            </a:xfrm>
            <a:prstGeom prst="rect">
              <a:avLst/>
            </a:prstGeom>
          </p:spPr>
        </p:pic>
        <p:sp>
          <p:nvSpPr>
            <p:cNvPr id="14" name="テキスト ボックス 13">
              <a:extLst>
                <a:ext uri="{FF2B5EF4-FFF2-40B4-BE49-F238E27FC236}">
                  <a16:creationId xmlns:a16="http://schemas.microsoft.com/office/drawing/2014/main" id="{9AFF2CD3-6777-4F8F-BE35-00BA86E05824}"/>
                </a:ext>
              </a:extLst>
            </p:cNvPr>
            <p:cNvSpPr txBox="1"/>
            <p:nvPr/>
          </p:nvSpPr>
          <p:spPr>
            <a:xfrm>
              <a:off x="2919369" y="2172749"/>
              <a:ext cx="3565321" cy="3539430"/>
            </a:xfrm>
            <a:prstGeom prst="rect">
              <a:avLst/>
            </a:prstGeom>
            <a:noFill/>
          </p:spPr>
          <p:txBody>
            <a:bodyPr wrap="square" rtlCol="0">
              <a:spAutoFit/>
            </a:bodyPr>
            <a:lstStyle/>
            <a:p>
              <a:r>
                <a:rPr kumimoji="1" lang="en-US" altLang="ja-JP" sz="1400" dirty="0"/>
                <a:t>Exchange-</a:t>
              </a:r>
              <a:r>
                <a:rPr kumimoji="1" lang="ja-JP" altLang="en-US" sz="1400" dirty="0"/>
                <a:t>メールアクティビティ</a:t>
              </a:r>
              <a:endParaRPr kumimoji="1" lang="en-US" altLang="ja-JP" sz="1400" dirty="0"/>
            </a:p>
            <a:p>
              <a:r>
                <a:rPr lang="en-US" altLang="ja-JP" sz="1400" dirty="0"/>
                <a:t>Exchange-</a:t>
              </a:r>
              <a:r>
                <a:rPr lang="ja-JP" altLang="en-US" sz="1400" dirty="0"/>
                <a:t>メールアプリの使用状況</a:t>
              </a:r>
              <a:endParaRPr lang="en-US" altLang="ja-JP" sz="1400" dirty="0"/>
            </a:p>
            <a:p>
              <a:r>
                <a:rPr kumimoji="1" lang="en-US" altLang="ja-JP" sz="1400" dirty="0"/>
                <a:t>Exchange-</a:t>
              </a:r>
              <a:r>
                <a:rPr kumimoji="1" lang="ja-JP" altLang="en-US" sz="1400" dirty="0"/>
                <a:t>メールボックスの使用状況</a:t>
              </a:r>
              <a:endParaRPr kumimoji="1" lang="en-US" altLang="ja-JP" sz="1400" dirty="0"/>
            </a:p>
            <a:p>
              <a:r>
                <a:rPr lang="en-US" altLang="ja-JP" sz="1400" dirty="0"/>
                <a:t>Office365-</a:t>
              </a:r>
              <a:r>
                <a:rPr lang="ja-JP" altLang="en-US" sz="1400" dirty="0"/>
                <a:t>アクティブ化</a:t>
              </a:r>
              <a:endParaRPr lang="en-US" altLang="ja-JP" sz="1400" dirty="0"/>
            </a:p>
            <a:p>
              <a:r>
                <a:rPr kumimoji="1" lang="en-US" altLang="ja-JP" sz="1400" dirty="0"/>
                <a:t>Office365-</a:t>
              </a:r>
              <a:r>
                <a:rPr kumimoji="1" lang="ja-JP" altLang="en-US" sz="1400" dirty="0"/>
                <a:t>グループのアクティビティ</a:t>
              </a:r>
              <a:endParaRPr kumimoji="1" lang="en-US" altLang="ja-JP" sz="1400" dirty="0"/>
            </a:p>
            <a:p>
              <a:r>
                <a:rPr kumimoji="1" lang="en-US" altLang="ja-JP" sz="1400" dirty="0"/>
                <a:t>OneDrive-</a:t>
              </a:r>
              <a:r>
                <a:rPr kumimoji="1" lang="ja-JP" altLang="en-US" sz="1400" dirty="0"/>
                <a:t>アクティビティ</a:t>
              </a:r>
              <a:endParaRPr kumimoji="1" lang="en-US" altLang="ja-JP" sz="1400" dirty="0"/>
            </a:p>
            <a:p>
              <a:r>
                <a:rPr lang="en-US" altLang="ja-JP" sz="1400" dirty="0"/>
                <a:t>OneDrive-</a:t>
              </a:r>
              <a:r>
                <a:rPr lang="ja-JP" altLang="en-US" sz="1400" dirty="0"/>
                <a:t>利用状況</a:t>
              </a:r>
              <a:endParaRPr lang="en-US" altLang="ja-JP" sz="1400" dirty="0"/>
            </a:p>
            <a:p>
              <a:r>
                <a:rPr kumimoji="1" lang="en-US" altLang="ja-JP" sz="1400" dirty="0"/>
                <a:t>SharePoint-</a:t>
              </a:r>
              <a:r>
                <a:rPr kumimoji="1" lang="ja-JP" altLang="en-US" sz="1400" dirty="0"/>
                <a:t>アクティビティ</a:t>
              </a:r>
              <a:endParaRPr kumimoji="1" lang="en-US" altLang="ja-JP" sz="1400" dirty="0"/>
            </a:p>
            <a:p>
              <a:r>
                <a:rPr lang="en-US" altLang="ja-JP" sz="1400" dirty="0"/>
                <a:t>SharePoint-</a:t>
              </a:r>
              <a:r>
                <a:rPr lang="ja-JP" altLang="en-US" sz="1400" dirty="0"/>
                <a:t>サイトの利用状況</a:t>
              </a:r>
              <a:endParaRPr lang="en-US" altLang="ja-JP" sz="1400" dirty="0"/>
            </a:p>
            <a:p>
              <a:r>
                <a:rPr kumimoji="1" lang="en-US" altLang="ja-JP" sz="1400" dirty="0" err="1"/>
                <a:t>SkypeForBusiness</a:t>
              </a:r>
              <a:r>
                <a:rPr kumimoji="1" lang="en-US" altLang="ja-JP" sz="1400" dirty="0"/>
                <a:t>-</a:t>
              </a:r>
              <a:r>
                <a:rPr kumimoji="1" lang="ja-JP" altLang="en-US" sz="1400" dirty="0"/>
                <a:t>アクティビティ</a:t>
              </a:r>
              <a:endParaRPr kumimoji="1" lang="en-US" altLang="ja-JP" sz="1400" dirty="0"/>
            </a:p>
            <a:p>
              <a:r>
                <a:rPr lang="en-US" altLang="ja-JP" sz="1400" dirty="0" err="1"/>
                <a:t>SkypeForBusiness</a:t>
              </a:r>
              <a:r>
                <a:rPr lang="en-US" altLang="ja-JP" sz="1400" dirty="0"/>
                <a:t>-</a:t>
              </a:r>
              <a:r>
                <a:rPr lang="ja-JP" altLang="en-US" sz="1400" dirty="0"/>
                <a:t>デバイスの使用状況</a:t>
              </a:r>
              <a:br>
                <a:rPr lang="en-US" altLang="ja-JP" sz="1400" dirty="0"/>
              </a:br>
              <a:r>
                <a:rPr lang="en-US" altLang="ja-JP" sz="1400" dirty="0"/>
                <a:t>Teams-</a:t>
              </a:r>
              <a:r>
                <a:rPr lang="ja-JP" altLang="en-US" sz="1400" dirty="0"/>
                <a:t>デバイスの使用状況</a:t>
              </a:r>
              <a:endParaRPr lang="en-US" altLang="ja-JP" sz="1400" dirty="0"/>
            </a:p>
            <a:p>
              <a:r>
                <a:rPr kumimoji="1" lang="en-US" altLang="ja-JP" sz="1400" dirty="0"/>
                <a:t>Teams-</a:t>
              </a:r>
              <a:r>
                <a:rPr kumimoji="1" lang="ja-JP" altLang="en-US" sz="1400" dirty="0"/>
                <a:t>ユーザーアクティビティ</a:t>
              </a:r>
              <a:endParaRPr kumimoji="1" lang="en-US" altLang="ja-JP" sz="1400" dirty="0"/>
            </a:p>
            <a:p>
              <a:r>
                <a:rPr lang="en-US" altLang="ja-JP" sz="1400" dirty="0"/>
                <a:t>Yammer-</a:t>
              </a:r>
              <a:r>
                <a:rPr lang="ja-JP" altLang="en-US" sz="1400" dirty="0"/>
                <a:t>アクテビティ</a:t>
              </a:r>
              <a:br>
                <a:rPr lang="en-US" altLang="ja-JP" sz="1400" dirty="0"/>
              </a:br>
              <a:r>
                <a:rPr lang="en-US" altLang="ja-JP" sz="1400" dirty="0"/>
                <a:t>Yammer-</a:t>
              </a:r>
              <a:r>
                <a:rPr lang="ja-JP" altLang="en-US" sz="1400" dirty="0"/>
                <a:t>デバイスの使用状況</a:t>
              </a:r>
              <a:endParaRPr lang="en-US" altLang="ja-JP" sz="1400" dirty="0"/>
            </a:p>
            <a:p>
              <a:r>
                <a:rPr lang="en-US" altLang="ja-JP" sz="1400" dirty="0"/>
                <a:t>Yammer-</a:t>
              </a:r>
              <a:r>
                <a:rPr lang="ja-JP" altLang="en-US" sz="1400" dirty="0"/>
                <a:t>グループのアクティビティ</a:t>
              </a:r>
              <a:endParaRPr lang="en-US" altLang="ja-JP" sz="1300" dirty="0"/>
            </a:p>
          </p:txBody>
        </p:sp>
      </p:grpSp>
      <p:sp>
        <p:nvSpPr>
          <p:cNvPr id="26" name="正方形/長方形 25">
            <a:extLst>
              <a:ext uri="{FF2B5EF4-FFF2-40B4-BE49-F238E27FC236}">
                <a16:creationId xmlns:a16="http://schemas.microsoft.com/office/drawing/2014/main" id="{8279CC71-7088-412D-AF82-A0A57E4FBECF}"/>
              </a:ext>
            </a:extLst>
          </p:cNvPr>
          <p:cNvSpPr/>
          <p:nvPr/>
        </p:nvSpPr>
        <p:spPr>
          <a:xfrm>
            <a:off x="10804619" y="4412610"/>
            <a:ext cx="629575" cy="1875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1063D1E6-430E-4488-8BFB-A8E25E906C2F}"/>
              </a:ext>
            </a:extLst>
          </p:cNvPr>
          <p:cNvSpPr/>
          <p:nvPr/>
        </p:nvSpPr>
        <p:spPr>
          <a:xfrm>
            <a:off x="9505723" y="4523065"/>
            <a:ext cx="200339" cy="1579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50BCB479-1B41-4407-8C16-73E167169106}"/>
              </a:ext>
            </a:extLst>
          </p:cNvPr>
          <p:cNvSpPr txBox="1"/>
          <p:nvPr/>
        </p:nvSpPr>
        <p:spPr>
          <a:xfrm>
            <a:off x="9118833" y="4412609"/>
            <a:ext cx="679508" cy="369332"/>
          </a:xfrm>
          <a:prstGeom prst="rect">
            <a:avLst/>
          </a:prstGeom>
          <a:noFill/>
        </p:spPr>
        <p:txBody>
          <a:bodyPr wrap="square" rtlCol="0">
            <a:spAutoFit/>
          </a:bodyPr>
          <a:lstStyle/>
          <a:p>
            <a:r>
              <a:rPr kumimoji="1" lang="ja-JP" altLang="en-US" dirty="0">
                <a:solidFill>
                  <a:srgbClr val="FF0000"/>
                </a:solidFill>
              </a:rPr>
              <a:t>①</a:t>
            </a:r>
          </a:p>
        </p:txBody>
      </p:sp>
      <p:sp>
        <p:nvSpPr>
          <p:cNvPr id="30" name="テキスト ボックス 29">
            <a:extLst>
              <a:ext uri="{FF2B5EF4-FFF2-40B4-BE49-F238E27FC236}">
                <a16:creationId xmlns:a16="http://schemas.microsoft.com/office/drawing/2014/main" id="{7C05C085-26E5-4192-83AE-1A8973E54A6B}"/>
              </a:ext>
            </a:extLst>
          </p:cNvPr>
          <p:cNvSpPr txBox="1"/>
          <p:nvPr/>
        </p:nvSpPr>
        <p:spPr>
          <a:xfrm>
            <a:off x="10420525" y="4263005"/>
            <a:ext cx="679508" cy="369332"/>
          </a:xfrm>
          <a:prstGeom prst="rect">
            <a:avLst/>
          </a:prstGeom>
          <a:noFill/>
        </p:spPr>
        <p:txBody>
          <a:bodyPr wrap="square" rtlCol="0">
            <a:spAutoFit/>
          </a:bodyPr>
          <a:lstStyle/>
          <a:p>
            <a:r>
              <a:rPr kumimoji="1" lang="ja-JP" altLang="en-US" dirty="0">
                <a:solidFill>
                  <a:srgbClr val="FF0000"/>
                </a:solidFill>
              </a:rPr>
              <a:t>②</a:t>
            </a:r>
          </a:p>
        </p:txBody>
      </p:sp>
      <p:sp>
        <p:nvSpPr>
          <p:cNvPr id="31" name="テキスト ボックス 30">
            <a:extLst>
              <a:ext uri="{FF2B5EF4-FFF2-40B4-BE49-F238E27FC236}">
                <a16:creationId xmlns:a16="http://schemas.microsoft.com/office/drawing/2014/main" id="{922248B3-CEA9-4988-BE5A-0FD3E39401BB}"/>
              </a:ext>
            </a:extLst>
          </p:cNvPr>
          <p:cNvSpPr txBox="1"/>
          <p:nvPr/>
        </p:nvSpPr>
        <p:spPr>
          <a:xfrm>
            <a:off x="10715537" y="3473042"/>
            <a:ext cx="1392573" cy="369332"/>
          </a:xfrm>
          <a:prstGeom prst="rect">
            <a:avLst/>
          </a:prstGeom>
          <a:noFill/>
        </p:spPr>
        <p:txBody>
          <a:bodyPr wrap="square" rtlCol="0">
            <a:spAutoFit/>
          </a:bodyPr>
          <a:lstStyle/>
          <a:p>
            <a:r>
              <a:rPr kumimoji="1" lang="ja-JP" altLang="en-US" sz="900" dirty="0"/>
              <a:t>こちらのエクスポートボタンは利用しません。</a:t>
            </a:r>
          </a:p>
        </p:txBody>
      </p:sp>
      <p:cxnSp>
        <p:nvCxnSpPr>
          <p:cNvPr id="33" name="直線矢印コネクタ 32">
            <a:extLst>
              <a:ext uri="{FF2B5EF4-FFF2-40B4-BE49-F238E27FC236}">
                <a16:creationId xmlns:a16="http://schemas.microsoft.com/office/drawing/2014/main" id="{6B211FDE-337D-4B03-9750-018AE8C7499C}"/>
              </a:ext>
            </a:extLst>
          </p:cNvPr>
          <p:cNvCxnSpPr>
            <a:cxnSpLocks/>
          </p:cNvCxnSpPr>
          <p:nvPr/>
        </p:nvCxnSpPr>
        <p:spPr>
          <a:xfrm flipH="1" flipV="1">
            <a:off x="11224470" y="3238150"/>
            <a:ext cx="159391" cy="24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F608D711-36D6-4E1B-9587-B8C928B8658D}"/>
              </a:ext>
            </a:extLst>
          </p:cNvPr>
          <p:cNvSpPr/>
          <p:nvPr/>
        </p:nvSpPr>
        <p:spPr>
          <a:xfrm>
            <a:off x="6024294" y="3984770"/>
            <a:ext cx="1081182" cy="3858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正方形/長方形 35">
            <a:extLst>
              <a:ext uri="{FF2B5EF4-FFF2-40B4-BE49-F238E27FC236}">
                <a16:creationId xmlns:a16="http://schemas.microsoft.com/office/drawing/2014/main" id="{0F5A2957-A3A6-4C1C-AC92-276C8904B305}"/>
              </a:ext>
            </a:extLst>
          </p:cNvPr>
          <p:cNvSpPr/>
          <p:nvPr/>
        </p:nvSpPr>
        <p:spPr>
          <a:xfrm>
            <a:off x="7174984" y="2593597"/>
            <a:ext cx="1081182" cy="2670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3B6667A4-7691-4740-8FB3-32E2BE4D66A0}"/>
              </a:ext>
            </a:extLst>
          </p:cNvPr>
          <p:cNvSpPr txBox="1"/>
          <p:nvPr/>
        </p:nvSpPr>
        <p:spPr>
          <a:xfrm>
            <a:off x="7084502" y="2870433"/>
            <a:ext cx="2495725" cy="230832"/>
          </a:xfrm>
          <a:prstGeom prst="rect">
            <a:avLst/>
          </a:prstGeom>
          <a:noFill/>
        </p:spPr>
        <p:txBody>
          <a:bodyPr wrap="square" rtlCol="0">
            <a:spAutoFit/>
          </a:bodyPr>
          <a:lstStyle/>
          <a:p>
            <a:r>
              <a:rPr kumimoji="1" lang="ja-JP" altLang="en-US" sz="900" b="1" dirty="0">
                <a:solidFill>
                  <a:srgbClr val="FF0000"/>
                </a:solidFill>
              </a:rPr>
              <a:t>レポートメニューを選択。</a:t>
            </a:r>
          </a:p>
        </p:txBody>
      </p:sp>
      <p:sp>
        <p:nvSpPr>
          <p:cNvPr id="38" name="テキスト ボックス 37">
            <a:extLst>
              <a:ext uri="{FF2B5EF4-FFF2-40B4-BE49-F238E27FC236}">
                <a16:creationId xmlns:a16="http://schemas.microsoft.com/office/drawing/2014/main" id="{A21C7393-D814-49D6-B5A9-FD5C57301878}"/>
              </a:ext>
            </a:extLst>
          </p:cNvPr>
          <p:cNvSpPr txBox="1"/>
          <p:nvPr/>
        </p:nvSpPr>
        <p:spPr>
          <a:xfrm>
            <a:off x="81093" y="2502717"/>
            <a:ext cx="2645329" cy="36933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dirty="0"/>
              <a:t>レポートメニュー</a:t>
            </a:r>
          </a:p>
        </p:txBody>
      </p:sp>
      <p:sp>
        <p:nvSpPr>
          <p:cNvPr id="39" name="テキスト ボックス 38">
            <a:extLst>
              <a:ext uri="{FF2B5EF4-FFF2-40B4-BE49-F238E27FC236}">
                <a16:creationId xmlns:a16="http://schemas.microsoft.com/office/drawing/2014/main" id="{4EC9C2B5-7738-4B16-9FDB-83E5C0F28FEA}"/>
              </a:ext>
            </a:extLst>
          </p:cNvPr>
          <p:cNvSpPr txBox="1"/>
          <p:nvPr/>
        </p:nvSpPr>
        <p:spPr>
          <a:xfrm>
            <a:off x="9378892" y="6360253"/>
            <a:ext cx="2164359" cy="369332"/>
          </a:xfrm>
          <a:prstGeom prst="rect">
            <a:avLst/>
          </a:prstGeom>
          <a:noFill/>
        </p:spPr>
        <p:txBody>
          <a:bodyPr wrap="square" rtlCol="0">
            <a:spAutoFit/>
          </a:bodyPr>
          <a:lstStyle/>
          <a:p>
            <a:r>
              <a:rPr kumimoji="1" lang="ja-JP" altLang="en-US" sz="900" dirty="0">
                <a:solidFill>
                  <a:srgbClr val="FF0000"/>
                </a:solidFill>
              </a:rPr>
              <a:t>すべてのレポートメニューにおいて、</a:t>
            </a:r>
            <a:br>
              <a:rPr kumimoji="1" lang="en-US" altLang="ja-JP" sz="900" dirty="0">
                <a:solidFill>
                  <a:srgbClr val="FF0000"/>
                </a:solidFill>
              </a:rPr>
            </a:br>
            <a:r>
              <a:rPr kumimoji="1" lang="ja-JP" altLang="en-US" sz="900" dirty="0">
                <a:solidFill>
                  <a:srgbClr val="FF0000"/>
                </a:solidFill>
              </a:rPr>
              <a:t>すべての列を有効化にしてください。</a:t>
            </a:r>
          </a:p>
        </p:txBody>
      </p:sp>
      <p:sp>
        <p:nvSpPr>
          <p:cNvPr id="3" name="テキスト ボックス 2">
            <a:extLst>
              <a:ext uri="{FF2B5EF4-FFF2-40B4-BE49-F238E27FC236}">
                <a16:creationId xmlns:a16="http://schemas.microsoft.com/office/drawing/2014/main" id="{FC3CFF7D-BF16-421A-8CA7-9A8245FCF0D0}"/>
              </a:ext>
            </a:extLst>
          </p:cNvPr>
          <p:cNvSpPr txBox="1"/>
          <p:nvPr/>
        </p:nvSpPr>
        <p:spPr>
          <a:xfrm>
            <a:off x="159391" y="6526635"/>
            <a:ext cx="8078598" cy="246221"/>
          </a:xfrm>
          <a:prstGeom prst="rect">
            <a:avLst/>
          </a:prstGeom>
          <a:noFill/>
        </p:spPr>
        <p:txBody>
          <a:bodyPr wrap="square" rtlCol="0">
            <a:spAutoFit/>
          </a:bodyPr>
          <a:lstStyle/>
          <a:p>
            <a:r>
              <a:rPr lang="en-US" altLang="ja-JP" sz="1000" dirty="0"/>
              <a:t>https://support.office.com/ja-JP/article/0d6dfb17-8582-4172-a9a9-aed798150263</a:t>
            </a:r>
            <a:endParaRPr kumimoji="1" lang="ja-JP" altLang="en-US" sz="1000" dirty="0"/>
          </a:p>
        </p:txBody>
      </p:sp>
    </p:spTree>
    <p:extLst>
      <p:ext uri="{BB962C8B-B14F-4D97-AF65-F5344CB8AC3E}">
        <p14:creationId xmlns:p14="http://schemas.microsoft.com/office/powerpoint/2010/main" val="356289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ja-JP" altLang="en-US" sz="3529" dirty="0">
                <a:solidFill>
                  <a:srgbClr val="44546A"/>
                </a:solidFill>
                <a:latin typeface="游ゴシック" panose="020F0502020204030204"/>
                <a:ea typeface="游ゴシック" panose="020B0400000000000000" pitchFamily="50" charset="-128"/>
              </a:rPr>
              <a:t>６</a:t>
            </a:r>
            <a:r>
              <a:rPr kumimoji="1" lang="ja-JP" altLang="en-US" sz="3529" b="0" i="0" u="none" strike="noStrike" kern="1200" cap="none" spc="0" normalizeH="0" baseline="0" noProof="0" dirty="0" err="1">
                <a:ln>
                  <a:noFill/>
                </a:ln>
                <a:solidFill>
                  <a:srgbClr val="44546A"/>
                </a:solidFill>
                <a:effectLst/>
                <a:uLnTx/>
                <a:uFillTx/>
                <a:latin typeface="游ゴシック" panose="020F0502020204030204"/>
                <a:ea typeface="游ゴシック" panose="020B0400000000000000" pitchFamily="50" charset="-128"/>
                <a:cs typeface="+mn-cs"/>
              </a:rPr>
              <a: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タスクスケジュール設定</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028965" cy="4915154"/>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データダウンロードのタスクスケジュールを設定します。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３で生成した</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ファイルに対してタスクスケジュール設定をします。</a:t>
            </a:r>
            <a:br>
              <a:rPr lang="en-US" altLang="ja-JP" dirty="0">
                <a:gradFill>
                  <a:gsLst>
                    <a:gs pos="2917">
                      <a:schemeClr val="tx1"/>
                    </a:gs>
                    <a:gs pos="30000">
                      <a:schemeClr val="tx1"/>
                    </a:gs>
                  </a:gsLst>
                  <a:lin ang="5400000" scaled="0"/>
                </a:gradFill>
              </a:rPr>
            </a:br>
            <a:r>
              <a:rPr lang="ja-JP" altLang="en-US" dirty="0">
                <a:solidFill>
                  <a:srgbClr val="7030A0"/>
                </a:solidFill>
              </a:rPr>
              <a:t>タスクスケジューラの設定は本資料では割愛します。</a:t>
            </a:r>
            <a:endParaRPr lang="en-US" altLang="ja-JP" dirty="0">
              <a:solidFill>
                <a:srgbClr val="7030A0"/>
              </a:solidFill>
            </a:endParaRPr>
          </a:p>
          <a:p>
            <a:pPr marL="457200" indent="-457200">
              <a:lnSpc>
                <a:spcPct val="90000"/>
              </a:lnSpc>
              <a:spcAft>
                <a:spcPts val="588"/>
              </a:spcAft>
              <a:buFont typeface="+mj-ea"/>
              <a:buAutoNum type="circleNumDbPlain"/>
            </a:pP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en-US" altLang="ja-JP" b="1" dirty="0">
                <a:gradFill>
                  <a:gsLst>
                    <a:gs pos="2917">
                      <a:schemeClr val="tx1"/>
                    </a:gs>
                    <a:gs pos="30000">
                      <a:schemeClr val="tx1"/>
                    </a:gs>
                  </a:gsLst>
                  <a:lin ang="5400000" scaled="0"/>
                </a:gradFill>
              </a:rPr>
              <a:t>Usage</a:t>
            </a:r>
            <a:r>
              <a:rPr lang="ja-JP" altLang="en-US" b="1" dirty="0">
                <a:gradFill>
                  <a:gsLst>
                    <a:gs pos="2917">
                      <a:schemeClr val="tx1"/>
                    </a:gs>
                    <a:gs pos="30000">
                      <a:schemeClr val="tx1"/>
                    </a:gs>
                  </a:gsLst>
                  <a:lin ang="5400000" scaled="0"/>
                </a:gradFill>
              </a:rPr>
              <a:t>データを</a:t>
            </a:r>
            <a:r>
              <a:rPr lang="en-US" altLang="ja-JP" b="1" dirty="0">
                <a:gradFill>
                  <a:gsLst>
                    <a:gs pos="2917">
                      <a:schemeClr val="tx1"/>
                    </a:gs>
                    <a:gs pos="30000">
                      <a:schemeClr val="tx1"/>
                    </a:gs>
                  </a:gsLst>
                  <a:lin ang="5400000" scaled="0"/>
                </a:gradFill>
              </a:rPr>
              <a:t>SharePoint</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Online</a:t>
            </a:r>
            <a:r>
              <a:rPr lang="ja-JP" altLang="en-US" b="1" dirty="0">
                <a:gradFill>
                  <a:gsLst>
                    <a:gs pos="2917">
                      <a:schemeClr val="tx1"/>
                    </a:gs>
                    <a:gs pos="30000">
                      <a:schemeClr val="tx1"/>
                    </a:gs>
                  </a:gsLst>
                  <a:lin ang="5400000" scaled="0"/>
                </a:gradFill>
              </a:rPr>
              <a:t>にアップロードするタスクスケジュールを設定します。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同じく３で用意した</a:t>
            </a:r>
            <a:r>
              <a:rPr lang="en-US" altLang="ja-JP" dirty="0">
                <a:gradFill>
                  <a:gsLst>
                    <a:gs pos="2917">
                      <a:schemeClr val="tx1"/>
                    </a:gs>
                    <a:gs pos="30000">
                      <a:schemeClr val="tx1"/>
                    </a:gs>
                  </a:gsLst>
                  <a:lin ang="5400000" scaled="0"/>
                </a:gradFill>
              </a:rPr>
              <a:t>UploadDocuments.ps1</a:t>
            </a:r>
            <a:r>
              <a:rPr lang="ja-JP" altLang="en-US" dirty="0">
                <a:gradFill>
                  <a:gsLst>
                    <a:gs pos="2917">
                      <a:schemeClr val="tx1"/>
                    </a:gs>
                    <a:gs pos="30000">
                      <a:schemeClr val="tx1"/>
                    </a:gs>
                  </a:gsLst>
                  <a:lin ang="5400000" scaled="0"/>
                </a:gradFill>
              </a:rPr>
              <a:t> に対しタスクスケジュール設定をします。</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タスク実行日時は①の</a:t>
            </a:r>
            <a:r>
              <a:rPr lang="en-US" altLang="ja-JP" dirty="0">
                <a:gradFill>
                  <a:gsLst>
                    <a:gs pos="2917">
                      <a:schemeClr val="tx1"/>
                    </a:gs>
                    <a:gs pos="30000">
                      <a:schemeClr val="tx1"/>
                    </a:gs>
                  </a:gsLst>
                  <a:lin ang="5400000" scaled="0"/>
                </a:gradFill>
              </a:rPr>
              <a:t>Get_Usage_Reports.bat</a:t>
            </a:r>
            <a:r>
              <a:rPr lang="ja-JP" altLang="en-US" dirty="0">
                <a:gradFill>
                  <a:gsLst>
                    <a:gs pos="2917">
                      <a:schemeClr val="tx1"/>
                    </a:gs>
                    <a:gs pos="30000">
                      <a:schemeClr val="tx1"/>
                    </a:gs>
                  </a:gsLst>
                  <a:lin ang="5400000" scaled="0"/>
                </a:gradFill>
              </a:rPr>
              <a:t> 実行日時より後を指定します。（例：</a:t>
            </a:r>
            <a:r>
              <a:rPr lang="en-US" altLang="ja-JP" dirty="0">
                <a:gradFill>
                  <a:gsLst>
                    <a:gs pos="2917">
                      <a:schemeClr val="tx1"/>
                    </a:gs>
                    <a:gs pos="30000">
                      <a:schemeClr val="tx1"/>
                    </a:gs>
                  </a:gsLst>
                  <a:lin ang="5400000" scaled="0"/>
                </a:gradFill>
              </a:rPr>
              <a:t>2</a:t>
            </a:r>
            <a:r>
              <a:rPr lang="ja-JP" altLang="en-US" dirty="0">
                <a:gradFill>
                  <a:gsLst>
                    <a:gs pos="2917">
                      <a:schemeClr val="tx1"/>
                    </a:gs>
                    <a:gs pos="30000">
                      <a:schemeClr val="tx1"/>
                    </a:gs>
                  </a:gsLst>
                  <a:lin ang="5400000" scaled="0"/>
                </a:gradFill>
              </a:rPr>
              <a:t>時間後）</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schemeClr val="tx1"/>
                  </a:gs>
                  <a:gs pos="30000">
                    <a:schemeClr val="tx1"/>
                  </a:gs>
                </a:gsLst>
                <a:lin ang="5400000" scaled="0"/>
              </a:gradFill>
              <a:effectLst/>
              <a:uLnTx/>
              <a:uFillTx/>
              <a:latin typeface="游ゴシック" panose="020F0502020204030204"/>
              <a:ea typeface="游ゴシック" panose="020B0400000000000000" pitchFamily="50" charset="-128"/>
              <a:cs typeface="+mn-cs"/>
            </a:endParaRPr>
          </a:p>
          <a:p>
            <a:pPr marL="457200" indent="-457200">
              <a:lnSpc>
                <a:spcPct val="90000"/>
              </a:lnSpc>
              <a:spcAft>
                <a:spcPts val="588"/>
              </a:spcAft>
              <a:buFont typeface="+mj-ea"/>
              <a:buAutoNum type="circleNumDbPlain"/>
            </a:pPr>
            <a:r>
              <a:rPr lang="ja-JP" altLang="en-US" b="1" dirty="0">
                <a:solidFill>
                  <a:srgbClr val="7030A0"/>
                </a:solidFill>
              </a:rPr>
              <a:t>（推奨設定）</a:t>
            </a:r>
            <a:r>
              <a:rPr lang="en-US" altLang="ja-JP" b="1" dirty="0">
                <a:solidFill>
                  <a:srgbClr val="7030A0"/>
                </a:solidFill>
              </a:rPr>
              <a:t>Outputs</a:t>
            </a:r>
            <a:r>
              <a:rPr lang="ja-JP" altLang="en-US" b="1" dirty="0">
                <a:solidFill>
                  <a:srgbClr val="7030A0"/>
                </a:solidFill>
              </a:rPr>
              <a:t>フォルダ内の</a:t>
            </a:r>
            <a:r>
              <a:rPr lang="en-US" altLang="ja-JP" b="1" dirty="0">
                <a:solidFill>
                  <a:srgbClr val="7030A0"/>
                </a:solidFill>
              </a:rPr>
              <a:t>O365</a:t>
            </a:r>
            <a:r>
              <a:rPr lang="ja-JP" altLang="en-US" b="1" dirty="0">
                <a:solidFill>
                  <a:srgbClr val="7030A0"/>
                </a:solidFill>
              </a:rPr>
              <a:t> </a:t>
            </a:r>
            <a:r>
              <a:rPr lang="en-US" altLang="ja-JP" b="1" dirty="0">
                <a:solidFill>
                  <a:srgbClr val="7030A0"/>
                </a:solidFill>
              </a:rPr>
              <a:t>Usage</a:t>
            </a:r>
            <a:r>
              <a:rPr lang="ja-JP" altLang="en-US" b="1" dirty="0">
                <a:solidFill>
                  <a:srgbClr val="7030A0"/>
                </a:solidFill>
              </a:rPr>
              <a:t>データは、データの効率的管理とセキュア利用を目的に</a:t>
            </a:r>
            <a:r>
              <a:rPr lang="en-US" altLang="ja-JP" b="1" dirty="0">
                <a:solidFill>
                  <a:srgbClr val="7030A0"/>
                </a:solidFill>
              </a:rPr>
              <a:t>SharePoint</a:t>
            </a:r>
            <a:r>
              <a:rPr lang="ja-JP" altLang="en-US" b="1" dirty="0">
                <a:solidFill>
                  <a:srgbClr val="7030A0"/>
                </a:solidFill>
              </a:rPr>
              <a:t> </a:t>
            </a:r>
            <a:r>
              <a:rPr lang="en-US" altLang="ja-JP" b="1" dirty="0">
                <a:solidFill>
                  <a:srgbClr val="7030A0"/>
                </a:solidFill>
              </a:rPr>
              <a:t>Online</a:t>
            </a:r>
            <a:r>
              <a:rPr lang="ja-JP" altLang="en-US" b="1" dirty="0">
                <a:solidFill>
                  <a:srgbClr val="7030A0"/>
                </a:solidFill>
              </a:rPr>
              <a:t>に問題なくアップロードされたことを確認後に適宜削除してください。</a:t>
            </a:r>
            <a:br>
              <a:rPr lang="en-US" altLang="ja-JP" b="1" dirty="0">
                <a:solidFill>
                  <a:srgbClr val="7030A0"/>
                </a:solidFill>
              </a:rPr>
            </a:br>
            <a:br>
              <a:rPr lang="en-US" altLang="ja-JP" b="1" dirty="0">
                <a:solidFill>
                  <a:srgbClr val="7030A0"/>
                </a:solidFill>
              </a:rPr>
            </a:br>
            <a:r>
              <a:rPr lang="ja-JP" altLang="en-US" dirty="0">
                <a:gradFill>
                  <a:gsLst>
                    <a:gs pos="2917">
                      <a:prstClr val="black"/>
                    </a:gs>
                    <a:gs pos="30000">
                      <a:prstClr val="black"/>
                    </a:gs>
                  </a:gsLst>
                  <a:lin ang="5400000" scaled="0"/>
                </a:gradFill>
              </a:rPr>
              <a:t>以下の</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ファイルを</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形式で保存し、</a:t>
            </a:r>
            <a:r>
              <a:rPr lang="ja-JP" altLang="en-US" dirty="0">
                <a:solidFill>
                  <a:srgbClr val="FF0000"/>
                </a:solidFill>
              </a:rPr>
              <a:t>実行すると</a:t>
            </a:r>
            <a:r>
              <a:rPr lang="en-US" altLang="ja-JP" dirty="0">
                <a:solidFill>
                  <a:srgbClr val="FF0000"/>
                </a:solidFill>
              </a:rPr>
              <a:t>C:\temp\scripts\outputs</a:t>
            </a:r>
            <a:r>
              <a:rPr lang="ja-JP" altLang="en-US" dirty="0">
                <a:solidFill>
                  <a:srgbClr val="FF0000"/>
                </a:solidFill>
              </a:rPr>
              <a:t>下の各</a:t>
            </a:r>
            <a:r>
              <a:rPr lang="en-US" altLang="ja-JP" dirty="0">
                <a:solidFill>
                  <a:srgbClr val="FF0000"/>
                </a:solidFill>
              </a:rPr>
              <a:t>Usage</a:t>
            </a:r>
            <a:r>
              <a:rPr lang="ja-JP" altLang="en-US" dirty="0">
                <a:solidFill>
                  <a:srgbClr val="FF0000"/>
                </a:solidFill>
              </a:rPr>
              <a:t>データを</a:t>
            </a:r>
            <a:br>
              <a:rPr lang="en-US" altLang="ja-JP" dirty="0">
                <a:solidFill>
                  <a:srgbClr val="FF0000"/>
                </a:solidFill>
              </a:rPr>
            </a:br>
            <a:r>
              <a:rPr lang="ja-JP" altLang="en-US" dirty="0">
                <a:solidFill>
                  <a:srgbClr val="FF0000"/>
                </a:solidFill>
              </a:rPr>
              <a:t>一時格納するフォルダにある、すべての</a:t>
            </a:r>
            <a:r>
              <a:rPr lang="en-US" altLang="ja-JP" dirty="0">
                <a:solidFill>
                  <a:srgbClr val="FF0000"/>
                </a:solidFill>
              </a:rPr>
              <a:t>Usage</a:t>
            </a:r>
            <a:r>
              <a:rPr lang="ja-JP" altLang="en-US" dirty="0">
                <a:solidFill>
                  <a:srgbClr val="FF0000"/>
                </a:solidFill>
              </a:rPr>
              <a:t>データファイルを削除します</a:t>
            </a:r>
            <a:r>
              <a:rPr lang="ja-JP" altLang="en-US" dirty="0">
                <a:gradFill>
                  <a:gsLst>
                    <a:gs pos="2917">
                      <a:prstClr val="black"/>
                    </a:gs>
                    <a:gs pos="30000">
                      <a:prstClr val="black"/>
                    </a:gs>
                  </a:gsLst>
                  <a:lin ang="5400000" scaled="0"/>
                </a:gradFill>
              </a:rPr>
              <a:t>。</a:t>
            </a:r>
            <a:br>
              <a:rPr lang="en-US" altLang="ja-JP" dirty="0">
                <a:gradFill>
                  <a:gsLst>
                    <a:gs pos="2917">
                      <a:prstClr val="black"/>
                    </a:gs>
                    <a:gs pos="30000">
                      <a:prstClr val="black"/>
                    </a:gs>
                  </a:gsLst>
                  <a:lin ang="5400000" scaled="0"/>
                </a:gradFill>
              </a:rPr>
            </a:br>
            <a:r>
              <a:rPr lang="ja-JP" altLang="en-US" dirty="0">
                <a:gradFill>
                  <a:gsLst>
                    <a:gs pos="2917">
                      <a:prstClr val="black"/>
                    </a:gs>
                    <a:gs pos="30000">
                      <a:prstClr val="black"/>
                    </a:gs>
                  </a:gsLst>
                  <a:lin ang="5400000" scaled="0"/>
                </a:gradFill>
              </a:rPr>
              <a:t>この</a:t>
            </a:r>
            <a:r>
              <a:rPr lang="en-US" altLang="ja-JP" dirty="0">
                <a:gradFill>
                  <a:gsLst>
                    <a:gs pos="2917">
                      <a:prstClr val="black"/>
                    </a:gs>
                    <a:gs pos="30000">
                      <a:prstClr val="black"/>
                    </a:gs>
                  </a:gsLst>
                  <a:lin ang="5400000" scaled="0"/>
                </a:gradFill>
              </a:rPr>
              <a:t>bat</a:t>
            </a:r>
            <a:r>
              <a:rPr lang="ja-JP" altLang="en-US" dirty="0">
                <a:gradFill>
                  <a:gsLst>
                    <a:gs pos="2917">
                      <a:prstClr val="black"/>
                    </a:gs>
                    <a:gs pos="30000">
                      <a:prstClr val="black"/>
                    </a:gs>
                  </a:gsLst>
                  <a:lin ang="5400000" scaled="0"/>
                </a:gradFill>
              </a:rPr>
              <a:t>ファイルをタスクスケジューラに設定して、</a:t>
            </a:r>
            <a:r>
              <a:rPr lang="en-US" altLang="ja-JP" dirty="0">
                <a:gradFill>
                  <a:gsLst>
                    <a:gs pos="2917">
                      <a:schemeClr val="tx1"/>
                    </a:gs>
                    <a:gs pos="30000">
                      <a:schemeClr val="tx1"/>
                    </a:gs>
                  </a:gsLst>
                  <a:lin ang="5400000" scaled="0"/>
                </a:gradFill>
              </a:rPr>
              <a:t> UploadDocuments.ps1</a:t>
            </a:r>
            <a:r>
              <a:rPr lang="ja-JP" altLang="en-US" dirty="0">
                <a:gradFill>
                  <a:gsLst>
                    <a:gs pos="2917">
                      <a:schemeClr val="tx1"/>
                    </a:gs>
                    <a:gs pos="30000">
                      <a:schemeClr val="tx1"/>
                    </a:gs>
                  </a:gsLst>
                  <a:lin ang="5400000" scaled="0"/>
                </a:gradFill>
              </a:rPr>
              <a:t>の実行後（例：３０日後）に実行</a:t>
            </a:r>
            <a:r>
              <a:rPr lang="ja-JP" altLang="en-US" dirty="0">
                <a:gradFill>
                  <a:gsLst>
                    <a:gs pos="2917">
                      <a:prstClr val="black"/>
                    </a:gs>
                    <a:gs pos="30000">
                      <a:prstClr val="black"/>
                    </a:gs>
                  </a:gsLst>
                  <a:lin ang="5400000" scaled="0"/>
                </a:gradFill>
              </a:rPr>
              <a:t>することを推奨します。</a:t>
            </a:r>
            <a:br>
              <a:rPr lang="en-US" altLang="ja-JP" dirty="0">
                <a:gradFill>
                  <a:gsLst>
                    <a:gs pos="2917">
                      <a:prstClr val="black"/>
                    </a:gs>
                    <a:gs pos="30000">
                      <a:prstClr val="black"/>
                    </a:gs>
                  </a:gsLst>
                  <a:lin ang="5400000" scaled="0"/>
                </a:gradFill>
              </a:rPr>
            </a:br>
            <a:r>
              <a:rPr lang="en-US" altLang="ja-JP" dirty="0">
                <a:gradFill>
                  <a:gsLst>
                    <a:gs pos="2917">
                      <a:prstClr val="black"/>
                    </a:gs>
                    <a:gs pos="30000">
                      <a:prstClr val="black"/>
                    </a:gs>
                  </a:gsLst>
                  <a:lin ang="5400000" scaled="0"/>
                </a:gradFill>
              </a:rPr>
              <a:t>Outputs</a:t>
            </a:r>
            <a:r>
              <a:rPr lang="ja-JP" altLang="en-US" dirty="0">
                <a:gradFill>
                  <a:gsLst>
                    <a:gs pos="2917">
                      <a:prstClr val="black"/>
                    </a:gs>
                    <a:gs pos="30000">
                      <a:prstClr val="black"/>
                    </a:gs>
                  </a:gsLst>
                  <a:lin ang="5400000" scaled="0"/>
                </a:gradFill>
              </a:rPr>
              <a:t>フォルダを</a:t>
            </a:r>
            <a:r>
              <a:rPr lang="en-US" altLang="ja-JP" dirty="0">
                <a:gradFill>
                  <a:gsLst>
                    <a:gs pos="2917">
                      <a:prstClr val="black"/>
                    </a:gs>
                    <a:gs pos="30000">
                      <a:prstClr val="black"/>
                    </a:gs>
                  </a:gsLst>
                  <a:lin ang="5400000" scaled="0"/>
                </a:gradFill>
              </a:rPr>
              <a:t>C:\temp</a:t>
            </a:r>
            <a:r>
              <a:rPr lang="ja-JP" altLang="en-US" dirty="0">
                <a:gradFill>
                  <a:gsLst>
                    <a:gs pos="2917">
                      <a:prstClr val="black"/>
                    </a:gs>
                    <a:gs pos="30000">
                      <a:prstClr val="black"/>
                    </a:gs>
                  </a:gsLst>
                  <a:lin ang="5400000" scaled="0"/>
                </a:gradFill>
              </a:rPr>
              <a:t>下以外に設定している場合は</a:t>
            </a:r>
            <a:r>
              <a:rPr lang="en-US" altLang="ja-JP" dirty="0">
                <a:gradFill>
                  <a:gsLst>
                    <a:gs pos="2917">
                      <a:prstClr val="black"/>
                    </a:gs>
                    <a:gs pos="30000">
                      <a:prstClr val="black"/>
                    </a:gs>
                  </a:gsLst>
                  <a:lin ang="5400000" scaled="0"/>
                </a:gradFill>
              </a:rPr>
              <a:t>txt</a:t>
            </a:r>
            <a:r>
              <a:rPr lang="ja-JP" altLang="en-US" dirty="0">
                <a:gradFill>
                  <a:gsLst>
                    <a:gs pos="2917">
                      <a:prstClr val="black"/>
                    </a:gs>
                    <a:gs pos="30000">
                      <a:prstClr val="black"/>
                    </a:gs>
                  </a:gsLst>
                  <a:lin ang="5400000" scaled="0"/>
                </a:gradFill>
              </a:rPr>
              <a:t>を編集して利用ください。</a:t>
            </a:r>
            <a:endParaRPr lang="en-US" altLang="ja-JP" dirty="0">
              <a:gradFill>
                <a:gsLst>
                  <a:gs pos="2917">
                    <a:prstClr val="black"/>
                  </a:gs>
                  <a:gs pos="30000">
                    <a:prstClr val="black"/>
                  </a:gs>
                </a:gsLst>
                <a:lin ang="5400000" scaled="0"/>
              </a:gradFill>
            </a:endParaRPr>
          </a:p>
          <a:p>
            <a:pPr marL="457200" indent="-457200">
              <a:lnSpc>
                <a:spcPct val="90000"/>
              </a:lnSpc>
              <a:spcAft>
                <a:spcPts val="588"/>
              </a:spcAft>
              <a:buFont typeface="+mj-ea"/>
              <a:buAutoNum type="circleNumDbPlain"/>
            </a:pP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graphicFrame>
        <p:nvGraphicFramePr>
          <p:cNvPr id="6" name="オブジェクト 5">
            <a:extLst>
              <a:ext uri="{FF2B5EF4-FFF2-40B4-BE49-F238E27FC236}">
                <a16:creationId xmlns:a16="http://schemas.microsoft.com/office/drawing/2014/main" id="{9EAC80D6-DEF0-4774-89A6-783459A1ED32}"/>
              </a:ext>
            </a:extLst>
          </p:cNvPr>
          <p:cNvGraphicFramePr>
            <a:graphicFrameLocks noChangeAspect="1"/>
          </p:cNvGraphicFramePr>
          <p:nvPr>
            <p:extLst>
              <p:ext uri="{D42A27DB-BD31-4B8C-83A1-F6EECF244321}">
                <p14:modId xmlns:p14="http://schemas.microsoft.com/office/powerpoint/2010/main" val="338610518"/>
              </p:ext>
            </p:extLst>
          </p:nvPr>
        </p:nvGraphicFramePr>
        <p:xfrm>
          <a:off x="4352866" y="5671175"/>
          <a:ext cx="3123836" cy="851264"/>
        </p:xfrm>
        <a:graphic>
          <a:graphicData uri="http://schemas.openxmlformats.org/presentationml/2006/ole">
            <mc:AlternateContent xmlns:mc="http://schemas.openxmlformats.org/markup-compatibility/2006">
              <mc:Choice xmlns:v="urn:schemas-microsoft-com:vml" Requires="v">
                <p:oleObj spid="_x0000_s6302" name="パッケージャー シェル オブジェクト" showAsIcon="1" r:id="rId3" imgW="1956600" imgH="532800" progId="Package">
                  <p:embed/>
                </p:oleObj>
              </mc:Choice>
              <mc:Fallback>
                <p:oleObj name="パッケージャー シェル オブジェクト" showAsIcon="1" r:id="rId3" imgW="1956600" imgH="532800" progId="Package">
                  <p:embed/>
                  <p:pic>
                    <p:nvPicPr>
                      <p:cNvPr id="3" name="オブジェクト 2">
                        <a:extLst>
                          <a:ext uri="{FF2B5EF4-FFF2-40B4-BE49-F238E27FC236}">
                            <a16:creationId xmlns:a16="http://schemas.microsoft.com/office/drawing/2014/main" id="{96CDE785-863C-444C-B040-295C1ABB5430}"/>
                          </a:ext>
                        </a:extLst>
                      </p:cNvPr>
                      <p:cNvPicPr/>
                      <p:nvPr/>
                    </p:nvPicPr>
                    <p:blipFill>
                      <a:blip r:embed="rId4"/>
                      <a:stretch>
                        <a:fillRect/>
                      </a:stretch>
                    </p:blipFill>
                    <p:spPr>
                      <a:xfrm>
                        <a:off x="4352866" y="5671175"/>
                        <a:ext cx="3123836" cy="851264"/>
                      </a:xfrm>
                      <a:prstGeom prst="rect">
                        <a:avLst/>
                      </a:prstGeom>
                    </p:spPr>
                  </p:pic>
                </p:oleObj>
              </mc:Fallback>
            </mc:AlternateContent>
          </a:graphicData>
        </a:graphic>
      </p:graphicFrame>
      <p:sp>
        <p:nvSpPr>
          <p:cNvPr id="7" name="スライド番号プレースホルダー 3">
            <a:extLst>
              <a:ext uri="{FF2B5EF4-FFF2-40B4-BE49-F238E27FC236}">
                <a16:creationId xmlns:a16="http://schemas.microsoft.com/office/drawing/2014/main" id="{98AF4B30-FB69-4611-9620-ED9663134B49}"/>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69938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7</a:t>
            </a:r>
            <a:r>
              <a:rPr lang="ja-JP" altLang="en-US" sz="3529" dirty="0" err="1">
                <a:solidFill>
                  <a:srgbClr val="44546A"/>
                </a:solidFill>
              </a:rPr>
              <a:t>．</a:t>
            </a:r>
            <a:r>
              <a:rPr lang="ja-JP" altLang="en-US" sz="3529" dirty="0">
                <a:solidFill>
                  <a:srgbClr val="44546A"/>
                </a:solidFill>
              </a:rPr>
              <a:t>タスクスケジュール実行確認</a:t>
            </a:r>
          </a:p>
        </p:txBody>
      </p:sp>
      <p:sp>
        <p:nvSpPr>
          <p:cNvPr id="5" name="テキスト ボックス 4">
            <a:extLst>
              <a:ext uri="{FF2B5EF4-FFF2-40B4-BE49-F238E27FC236}">
                <a16:creationId xmlns:a16="http://schemas.microsoft.com/office/drawing/2014/main" id="{4E09F978-667A-4068-814F-D2D2224FF3DB}"/>
              </a:ext>
            </a:extLst>
          </p:cNvPr>
          <p:cNvSpPr txBox="1"/>
          <p:nvPr/>
        </p:nvSpPr>
        <p:spPr>
          <a:xfrm>
            <a:off x="589787" y="1099449"/>
            <a:ext cx="11138022" cy="3074650"/>
          </a:xfrm>
          <a:prstGeom prst="rect">
            <a:avLst/>
          </a:prstGeom>
          <a:noFill/>
        </p:spPr>
        <p:txBody>
          <a:bodyPr wrap="square" lIns="179285" tIns="143428" rIns="179285" bIns="143428" rtlCol="0">
            <a:spAutoFit/>
          </a:bodyPr>
          <a:lstStyle/>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タスクが実行された後に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Outputs</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フォルダおよび</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SharePoint</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 </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Online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に</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Usage</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データ（日付が入った</a:t>
            </a:r>
            <a:r>
              <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CSV</a:t>
            </a:r>
            <a:r>
              <a:rPr lang="ja-JP" altLang="en-US" dirty="0">
                <a:gradFill>
                  <a:gsLst>
                    <a:gs pos="2917">
                      <a:prstClr val="black"/>
                    </a:gs>
                    <a:gs pos="30000">
                      <a:prstClr val="black"/>
                    </a:gs>
                  </a:gsLst>
                  <a:lin ang="5400000" scaled="0"/>
                </a:gradFill>
                <a:latin typeface="游ゴシック" panose="020F0502020204030204"/>
                <a:ea typeface="游ゴシック" panose="020B0400000000000000" pitchFamily="50" charset="-128"/>
              </a:rPr>
              <a:t>ファイル）が保存されているか確認してください。</a:t>
            </a: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a:p>
            <a:pPr marL="457200" marR="0" lvl="0" indent="-457200" algn="l" defTabSz="914400" rtl="0" eaLnBrk="1" fontAlgn="auto" latinLnBrk="0" hangingPunct="1">
              <a:lnSpc>
                <a:spcPct val="90000"/>
              </a:lnSpc>
              <a:spcBef>
                <a:spcPts val="0"/>
              </a:spcBef>
              <a:spcAft>
                <a:spcPts val="588"/>
              </a:spcAft>
              <a:buClrTx/>
              <a:buSzTx/>
              <a:buFont typeface="+mj-ea"/>
              <a:buAutoNum type="circleNumDbPlain"/>
              <a:tabLst/>
              <a:defRPr/>
            </a:pPr>
            <a:endParaRPr lang="en-US" altLang="ja-JP" dirty="0">
              <a:gradFill>
                <a:gsLst>
                  <a:gs pos="2917">
                    <a:prstClr val="black"/>
                  </a:gs>
                  <a:gs pos="30000">
                    <a:prstClr val="black"/>
                  </a:gs>
                </a:gsLst>
                <a:lin ang="5400000" scaled="0"/>
              </a:gradFill>
              <a:latin typeface="游ゴシック" panose="020F0502020204030204"/>
              <a:ea typeface="游ゴシック" panose="020B0400000000000000" pitchFamily="50" charset="-128"/>
            </a:endParaRPr>
          </a:p>
        </p:txBody>
      </p:sp>
      <p:pic>
        <p:nvPicPr>
          <p:cNvPr id="7" name="図 6">
            <a:extLst>
              <a:ext uri="{FF2B5EF4-FFF2-40B4-BE49-F238E27FC236}">
                <a16:creationId xmlns:a16="http://schemas.microsoft.com/office/drawing/2014/main" id="{7DD685E6-08E9-4FD3-885C-63521F6052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9937" y="1946246"/>
            <a:ext cx="4883775" cy="3003258"/>
          </a:xfrm>
          <a:prstGeom prst="rect">
            <a:avLst/>
          </a:prstGeom>
          <a:ln>
            <a:solidFill>
              <a:schemeClr val="bg1">
                <a:lumMod val="85000"/>
              </a:schemeClr>
            </a:solidFill>
          </a:ln>
        </p:spPr>
      </p:pic>
      <p:pic>
        <p:nvPicPr>
          <p:cNvPr id="6" name="図 5">
            <a:extLst>
              <a:ext uri="{FF2B5EF4-FFF2-40B4-BE49-F238E27FC236}">
                <a16:creationId xmlns:a16="http://schemas.microsoft.com/office/drawing/2014/main" id="{33536DC4-DE94-4796-B148-46DB3D146A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671"/>
          <a:stretch/>
        </p:blipFill>
        <p:spPr>
          <a:xfrm>
            <a:off x="6250535" y="1946246"/>
            <a:ext cx="4169805" cy="3498208"/>
          </a:xfrm>
          <a:prstGeom prst="rect">
            <a:avLst/>
          </a:prstGeom>
          <a:ln>
            <a:solidFill>
              <a:schemeClr val="bg1">
                <a:lumMod val="85000"/>
              </a:schemeClr>
            </a:solidFill>
          </a:ln>
        </p:spPr>
      </p:pic>
      <p:sp>
        <p:nvSpPr>
          <p:cNvPr id="8" name="スライド番号プレースホルダー 3">
            <a:extLst>
              <a:ext uri="{FF2B5EF4-FFF2-40B4-BE49-F238E27FC236}">
                <a16:creationId xmlns:a16="http://schemas.microsoft.com/office/drawing/2014/main" id="{9E00FAFD-A57E-4CF3-8C46-BD3F2AC1409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B7A7285E-01AC-4079-9526-0F520C930E25}"/>
              </a:ext>
            </a:extLst>
          </p:cNvPr>
          <p:cNvSpPr txBox="1"/>
          <p:nvPr/>
        </p:nvSpPr>
        <p:spPr>
          <a:xfrm>
            <a:off x="1023457" y="5796793"/>
            <a:ext cx="9404059" cy="738664"/>
          </a:xfrm>
          <a:prstGeom prst="rect">
            <a:avLst/>
          </a:prstGeom>
          <a:noFill/>
        </p:spPr>
        <p:txBody>
          <a:bodyPr wrap="square" rtlCol="0">
            <a:spAutoFit/>
          </a:bodyPr>
          <a:lstStyle/>
          <a:p>
            <a:r>
              <a:rPr kumimoji="1" lang="ja-JP" altLang="en-US" sz="1400" dirty="0">
                <a:solidFill>
                  <a:srgbClr val="FF0000"/>
                </a:solidFill>
              </a:rPr>
              <a:t>注意：</a:t>
            </a:r>
            <a:br>
              <a:rPr kumimoji="1" lang="en-US" altLang="ja-JP" sz="1400" dirty="0">
                <a:solidFill>
                  <a:srgbClr val="FF0000"/>
                </a:solidFill>
              </a:rPr>
            </a:br>
            <a:r>
              <a:rPr kumimoji="1" lang="ja-JP" altLang="en-US" sz="1400" dirty="0">
                <a:solidFill>
                  <a:srgbClr val="FF0000"/>
                </a:solidFill>
              </a:rPr>
              <a:t>保存した</a:t>
            </a:r>
            <a:r>
              <a:rPr kumimoji="1" lang="en-US" altLang="ja-JP" sz="1400" dirty="0">
                <a:solidFill>
                  <a:srgbClr val="FF0000"/>
                </a:solidFill>
              </a:rPr>
              <a:t>Outputs</a:t>
            </a:r>
            <a:r>
              <a:rPr kumimoji="1" lang="ja-JP" altLang="en-US" sz="1400" dirty="0">
                <a:solidFill>
                  <a:srgbClr val="FF0000"/>
                </a:solidFill>
              </a:rPr>
              <a:t>フォルダ下には、他用途の</a:t>
            </a:r>
            <a:r>
              <a:rPr kumimoji="1" lang="en-US" altLang="ja-JP" sz="1400" dirty="0">
                <a:solidFill>
                  <a:srgbClr val="FF0000"/>
                </a:solidFill>
              </a:rPr>
              <a:t>CSV</a:t>
            </a:r>
            <a:r>
              <a:rPr kumimoji="1" lang="ja-JP" altLang="en-US" sz="1400" dirty="0">
                <a:solidFill>
                  <a:srgbClr val="FF0000"/>
                </a:solidFill>
              </a:rPr>
              <a:t>ファイル、今回のデータ採取方法以外で取得したデータ等は追加しないようにしてください。</a:t>
            </a:r>
          </a:p>
        </p:txBody>
      </p:sp>
    </p:spTree>
    <p:extLst>
      <p:ext uri="{BB962C8B-B14F-4D97-AF65-F5344CB8AC3E}">
        <p14:creationId xmlns:p14="http://schemas.microsoft.com/office/powerpoint/2010/main" val="3507921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660474" cy="783832"/>
          </a:xfrm>
          <a:prstGeom prst="rect">
            <a:avLst/>
          </a:prstGeom>
          <a:noFill/>
        </p:spPr>
        <p:txBody>
          <a:bodyPr wrap="square" lIns="179285" tIns="143428" rIns="179285" bIns="143428" rtlCol="0">
            <a:spAutoFit/>
          </a:bodyPr>
          <a:lstStyle/>
          <a:p>
            <a:pPr lvl="0">
              <a:lnSpc>
                <a:spcPct val="90000"/>
              </a:lnSpc>
              <a:spcAft>
                <a:spcPts val="588"/>
              </a:spcAft>
              <a:defRPr/>
            </a:pPr>
            <a:r>
              <a:rPr lang="en-US" altLang="ja-JP" sz="3529" dirty="0">
                <a:solidFill>
                  <a:srgbClr val="44546A"/>
                </a:solidFill>
              </a:rPr>
              <a:t>8</a:t>
            </a:r>
            <a:r>
              <a:rPr lang="ja-JP" altLang="en-US" sz="3529" dirty="0" err="1">
                <a:solidFill>
                  <a:srgbClr val="44546A"/>
                </a:solidFill>
              </a:rPr>
              <a:t>．</a:t>
            </a:r>
            <a:r>
              <a:rPr lang="en-US" altLang="ja-JP" sz="3529" dirty="0">
                <a:solidFill>
                  <a:srgbClr val="44546A"/>
                </a:solidFill>
              </a:rPr>
              <a:t>Power</a:t>
            </a:r>
            <a:r>
              <a:rPr lang="ja-JP" altLang="en-US" sz="3529" dirty="0">
                <a:solidFill>
                  <a:srgbClr val="44546A"/>
                </a:solidFill>
              </a:rPr>
              <a:t> </a:t>
            </a:r>
            <a:r>
              <a:rPr lang="en-US" altLang="ja-JP" sz="3529" dirty="0">
                <a:solidFill>
                  <a:srgbClr val="44546A"/>
                </a:solidFill>
              </a:rPr>
              <a:t>BI</a:t>
            </a:r>
            <a:r>
              <a:rPr lang="ja-JP" altLang="en-US" sz="3529" dirty="0">
                <a:solidFill>
                  <a:srgbClr val="44546A"/>
                </a:solidFill>
              </a:rPr>
              <a:t>グラフ設定</a:t>
            </a:r>
          </a:p>
        </p:txBody>
      </p:sp>
      <p:sp>
        <p:nvSpPr>
          <p:cNvPr id="2" name="テキスト ボックス 1">
            <a:extLst>
              <a:ext uri="{FF2B5EF4-FFF2-40B4-BE49-F238E27FC236}">
                <a16:creationId xmlns:a16="http://schemas.microsoft.com/office/drawing/2014/main" id="{6EB18F1E-236B-4E5E-BCFD-56E66A45C201}"/>
              </a:ext>
            </a:extLst>
          </p:cNvPr>
          <p:cNvSpPr txBox="1"/>
          <p:nvPr/>
        </p:nvSpPr>
        <p:spPr>
          <a:xfrm>
            <a:off x="855676" y="1434517"/>
            <a:ext cx="10393959" cy="984885"/>
          </a:xfrm>
          <a:prstGeom prst="rect">
            <a:avLst/>
          </a:prstGeom>
          <a:noFill/>
        </p:spPr>
        <p:txBody>
          <a:bodyPr wrap="square" rtlCol="0">
            <a:spAutoFit/>
          </a:bodyPr>
          <a:lstStyle/>
          <a:p>
            <a:r>
              <a:rPr kumimoji="1" lang="en-US" altLang="ja-JP" sz="2000" dirty="0"/>
              <a:t>SharePoint</a:t>
            </a:r>
            <a:r>
              <a:rPr kumimoji="1" lang="ja-JP" altLang="en-US" sz="2000" dirty="0"/>
              <a:t> </a:t>
            </a:r>
            <a:r>
              <a:rPr kumimoji="1" lang="en-US" altLang="ja-JP" sz="2000" dirty="0"/>
              <a:t>Online</a:t>
            </a:r>
            <a:r>
              <a:rPr kumimoji="1" lang="ja-JP" altLang="en-US" sz="2000" dirty="0"/>
              <a:t>に用意した各フォルダと</a:t>
            </a:r>
            <a:r>
              <a:rPr kumimoji="1" lang="en-US" altLang="ja-JP" sz="2000" dirty="0"/>
              <a:t>Usage</a:t>
            </a:r>
            <a:r>
              <a:rPr kumimoji="1" lang="ja-JP" altLang="en-US" sz="2000" dirty="0"/>
              <a:t>データを自動的に読み込んで</a:t>
            </a:r>
            <a:br>
              <a:rPr kumimoji="1" lang="en-US" altLang="ja-JP" sz="2000" dirty="0"/>
            </a:br>
            <a:r>
              <a:rPr kumimoji="1" lang="ja-JP" altLang="en-US" sz="2000" dirty="0"/>
              <a:t>グラフ表示する</a:t>
            </a:r>
            <a:r>
              <a:rPr kumimoji="1" lang="en-US" altLang="ja-JP" sz="2000" dirty="0"/>
              <a:t>Power</a:t>
            </a:r>
            <a:r>
              <a:rPr kumimoji="1" lang="ja-JP" altLang="en-US" sz="2000" dirty="0"/>
              <a:t> </a:t>
            </a:r>
            <a:r>
              <a:rPr kumimoji="1" lang="en-US" altLang="ja-JP" sz="2000" dirty="0"/>
              <a:t>BI</a:t>
            </a:r>
            <a:r>
              <a:rPr kumimoji="1" lang="ja-JP" altLang="en-US" sz="2000" dirty="0"/>
              <a:t>テンプレートを別ドキュメントを参考にして設定してください。</a:t>
            </a:r>
            <a:endParaRPr kumimoji="1" lang="en-US" altLang="ja-JP" sz="2000" dirty="0"/>
          </a:p>
          <a:p>
            <a:endParaRPr kumimoji="1" lang="ja-JP" altLang="en-US" dirty="0"/>
          </a:p>
        </p:txBody>
      </p:sp>
      <p:sp>
        <p:nvSpPr>
          <p:cNvPr id="9" name="スライド番号プレースホルダー 3">
            <a:extLst>
              <a:ext uri="{FF2B5EF4-FFF2-40B4-BE49-F238E27FC236}">
                <a16:creationId xmlns:a16="http://schemas.microsoft.com/office/drawing/2014/main" id="{CA8DD773-FEE7-4F7C-860B-8B57313B1684}"/>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3" name="図 2">
            <a:extLst>
              <a:ext uri="{FF2B5EF4-FFF2-40B4-BE49-F238E27FC236}">
                <a16:creationId xmlns:a16="http://schemas.microsoft.com/office/drawing/2014/main" id="{AEEAF78F-2C2D-4D84-B8EA-3BDCD6FB00C6}"/>
              </a:ext>
            </a:extLst>
          </p:cNvPr>
          <p:cNvPicPr>
            <a:picLocks noChangeAspect="1"/>
          </p:cNvPicPr>
          <p:nvPr/>
        </p:nvPicPr>
        <p:blipFill>
          <a:blip r:embed="rId2"/>
          <a:stretch>
            <a:fillRect/>
          </a:stretch>
        </p:blipFill>
        <p:spPr>
          <a:xfrm>
            <a:off x="1629997" y="2058301"/>
            <a:ext cx="7854224" cy="4418001"/>
          </a:xfrm>
          <a:prstGeom prst="rect">
            <a:avLst/>
          </a:prstGeom>
        </p:spPr>
      </p:pic>
    </p:spTree>
    <p:extLst>
      <p:ext uri="{BB962C8B-B14F-4D97-AF65-F5344CB8AC3E}">
        <p14:creationId xmlns:p14="http://schemas.microsoft.com/office/powerpoint/2010/main" val="276465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利用する</a:t>
            </a:r>
            <a:r>
              <a:rPr lang="en-US" altLang="ja-JP" sz="5882" dirty="0"/>
              <a:t>Microsoft</a:t>
            </a:r>
            <a:r>
              <a:rPr lang="ja-JP" altLang="en-US" sz="5882" dirty="0"/>
              <a:t> </a:t>
            </a:r>
            <a:r>
              <a:rPr lang="en-US" altLang="ja-JP" sz="5882" dirty="0"/>
              <a:t>Graph</a:t>
            </a:r>
            <a:br>
              <a:rPr lang="en-US" altLang="ja-JP" sz="5882" dirty="0"/>
            </a:br>
            <a:r>
              <a:rPr lang="en-US" altLang="ja-JP" sz="5882" dirty="0"/>
              <a:t>Report</a:t>
            </a:r>
            <a:r>
              <a:rPr lang="ja-JP" altLang="en-US" sz="5882" dirty="0"/>
              <a:t> </a:t>
            </a:r>
            <a:r>
              <a:rPr lang="en-US" altLang="ja-JP" sz="5882" dirty="0"/>
              <a:t>API</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ja-JP" altLang="en-US" b="1" dirty="0"/>
              <a:t>組織情報ベースの</a:t>
            </a:r>
            <a:r>
              <a:rPr kumimoji="1" lang="en-US" altLang="ja-JP" b="1" dirty="0"/>
              <a:t>Usage</a:t>
            </a:r>
            <a:r>
              <a:rPr kumimoji="1" lang="ja-JP" altLang="en-US" b="1" dirty="0"/>
              <a:t>グラフ作成のため</a:t>
            </a:r>
            <a:br>
              <a:rPr kumimoji="1" lang="en-US" altLang="ja-JP" b="1" dirty="0"/>
            </a:br>
            <a:r>
              <a:rPr kumimoji="1" lang="en-US" altLang="ja-JP" b="1" dirty="0"/>
              <a:t>UPN</a:t>
            </a:r>
            <a:r>
              <a:rPr kumimoji="1" lang="ja-JP" altLang="en-US" b="1" dirty="0"/>
              <a:t>情報ベースで出力されるレポートタイプを</a:t>
            </a:r>
            <a:r>
              <a:rPr lang="ja-JP" altLang="en-US" b="1" dirty="0"/>
              <a:t>合計</a:t>
            </a:r>
            <a:r>
              <a:rPr lang="en-US" altLang="ja-JP" b="1" dirty="0"/>
              <a:t>16</a:t>
            </a:r>
            <a:r>
              <a:rPr lang="ja-JP" altLang="en-US" b="1" dirty="0"/>
              <a:t> </a:t>
            </a:r>
            <a:r>
              <a:rPr kumimoji="1" lang="ja-JP" altLang="en-US" b="1" dirty="0"/>
              <a:t>抜粋</a:t>
            </a:r>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784536"/>
          </a:xfrm>
          <a:prstGeom prst="rect">
            <a:avLst/>
          </a:prstGeom>
          <a:noFill/>
        </p:spPr>
        <p:txBody>
          <a:bodyPr wrap="square" lIns="179285" tIns="143428" rIns="179285" bIns="143428" rtlCol="0">
            <a:spAutoFit/>
          </a:bodyPr>
          <a:lstStyle/>
          <a:p>
            <a:pPr>
              <a:lnSpc>
                <a:spcPct val="90000"/>
              </a:lnSpc>
              <a:spcAft>
                <a:spcPts val="588"/>
              </a:spcAft>
            </a:pPr>
            <a:r>
              <a:rPr lang="ja-JP" altLang="en-US" sz="1400" dirty="0">
                <a:solidFill>
                  <a:srgbClr val="0070C0"/>
                </a:solidFill>
              </a:rPr>
              <a:t>参照：</a:t>
            </a:r>
            <a:r>
              <a:rPr lang="en-US" altLang="ja-JP" sz="1400" dirty="0">
                <a:solidFill>
                  <a:srgbClr val="0070C0"/>
                </a:solidFill>
              </a:rPr>
              <a:t>Working with Office 365 usage reports in Microsoft Graph</a:t>
            </a:r>
          </a:p>
          <a:p>
            <a:pPr>
              <a:lnSpc>
                <a:spcPct val="90000"/>
              </a:lnSpc>
              <a:spcAft>
                <a:spcPts val="588"/>
              </a:spcAft>
            </a:pPr>
            <a:r>
              <a:rPr lang="en-US" altLang="ja-JP" sz="1600" dirty="0">
                <a:gradFill>
                  <a:gsLst>
                    <a:gs pos="2917">
                      <a:schemeClr val="tx1"/>
                    </a:gs>
                    <a:gs pos="30000">
                      <a:schemeClr val="tx1"/>
                    </a:gs>
                  </a:gsLst>
                  <a:lin ang="5400000" scaled="0"/>
                </a:gradFill>
              </a:rPr>
              <a:t>https://developer.microsoft.com/en-us/graph/docs/api-reference/v1.0/resources/report</a:t>
            </a:r>
            <a:endParaRPr lang="ja-JP" altLang="en-US" sz="1600" dirty="0">
              <a:gradFill>
                <a:gsLst>
                  <a:gs pos="2917">
                    <a:schemeClr val="tx1"/>
                  </a:gs>
                  <a:gs pos="30000">
                    <a:schemeClr val="tx1"/>
                  </a:gs>
                </a:gsLst>
                <a:lin ang="5400000" scaled="0"/>
              </a:gradFill>
            </a:endParaRPr>
          </a:p>
        </p:txBody>
      </p:sp>
      <p:pic>
        <p:nvPicPr>
          <p:cNvPr id="5" name="図 4">
            <a:extLst>
              <a:ext uri="{FF2B5EF4-FFF2-40B4-BE49-F238E27FC236}">
                <a16:creationId xmlns:a16="http://schemas.microsoft.com/office/drawing/2014/main" id="{A12E4456-B800-4844-8C90-9749D25AF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934" y="6387990"/>
            <a:ext cx="493601" cy="269835"/>
          </a:xfrm>
          <a:prstGeom prst="rect">
            <a:avLst/>
          </a:prstGeom>
        </p:spPr>
      </p:pic>
      <p:sp>
        <p:nvSpPr>
          <p:cNvPr id="6" name="テキスト ボックス 5">
            <a:extLst>
              <a:ext uri="{FF2B5EF4-FFF2-40B4-BE49-F238E27FC236}">
                <a16:creationId xmlns:a16="http://schemas.microsoft.com/office/drawing/2014/main" id="{73FC3BF6-6732-4C46-A85F-9EADA113F5AC}"/>
              </a:ext>
            </a:extLst>
          </p:cNvPr>
          <p:cNvSpPr txBox="1"/>
          <p:nvPr/>
        </p:nvSpPr>
        <p:spPr>
          <a:xfrm>
            <a:off x="1417741" y="6350466"/>
            <a:ext cx="3489820" cy="307777"/>
          </a:xfrm>
          <a:prstGeom prst="rect">
            <a:avLst/>
          </a:prstGeom>
          <a:noFill/>
        </p:spPr>
        <p:txBody>
          <a:bodyPr wrap="square" rtlCol="0">
            <a:spAutoFit/>
          </a:bodyPr>
          <a:lstStyle/>
          <a:p>
            <a:r>
              <a:rPr lang="en-US" altLang="ja-JP" sz="1400" dirty="0"/>
              <a:t>2byte</a:t>
            </a:r>
            <a:r>
              <a:rPr lang="ja-JP" altLang="en-US" sz="1400" dirty="0"/>
              <a:t>文字が含まれる可能性のある項目</a:t>
            </a:r>
            <a:endParaRPr kumimoji="1" lang="ja-JP" altLang="en-US" sz="1400" dirty="0"/>
          </a:p>
        </p:txBody>
      </p:sp>
    </p:spTree>
    <p:extLst>
      <p:ext uri="{BB962C8B-B14F-4D97-AF65-F5344CB8AC3E}">
        <p14:creationId xmlns:p14="http://schemas.microsoft.com/office/powerpoint/2010/main" val="43127807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C6767EA-717E-468A-BB54-42A2F92FC6B0}"/>
              </a:ext>
            </a:extLst>
          </p:cNvPr>
          <p:cNvSpPr txBox="1"/>
          <p:nvPr/>
        </p:nvSpPr>
        <p:spPr>
          <a:xfrm>
            <a:off x="236825" y="181746"/>
            <a:ext cx="7765172"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Microsoft</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 </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Graph </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とは</a:t>
            </a:r>
          </a:p>
        </p:txBody>
      </p:sp>
      <p:sp>
        <p:nvSpPr>
          <p:cNvPr id="2" name="テキスト ボックス 1">
            <a:extLst>
              <a:ext uri="{FF2B5EF4-FFF2-40B4-BE49-F238E27FC236}">
                <a16:creationId xmlns:a16="http://schemas.microsoft.com/office/drawing/2014/main" id="{1A444AD9-A6BE-41A6-806C-FB7574A2B3D6}"/>
              </a:ext>
            </a:extLst>
          </p:cNvPr>
          <p:cNvSpPr txBox="1"/>
          <p:nvPr/>
        </p:nvSpPr>
        <p:spPr>
          <a:xfrm>
            <a:off x="236825" y="1118233"/>
            <a:ext cx="6141545" cy="2766874"/>
          </a:xfrm>
          <a:prstGeom prst="rect">
            <a:avLst/>
          </a:prstGeom>
          <a:noFill/>
        </p:spPr>
        <p:txBody>
          <a:bodyPr wrap="square" lIns="179285" tIns="143428" rIns="179285" bIns="143428" rtlCol="0">
            <a:spAutoFit/>
          </a:bodyPr>
          <a:lstStyle/>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は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 365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をはじめとする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Cloud</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Service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に対するアクセスを提供します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Microsoft</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Graph</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API </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を利用することで様々なプラットフォームからのデータアクセスを実現します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Office</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365</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 の各種レポートへのアクセスも可能です</a:t>
            </a:r>
            <a:endPar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Web</a:t>
            </a:r>
            <a:r>
              <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ページ</a:t>
            </a:r>
            <a:b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br>
            <a:r>
              <a:rPr kumimoji="1" lang="en-US" altLang="ja-JP"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rPr>
              <a:t>https://developer.microsoft.com/ja-jp/graph/docs/concepts/overview</a:t>
            </a:r>
            <a:endParaRPr kumimoji="1" lang="ja-JP" alt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1026" name="Picture 2" descr="A diagram that shows the layers of the Microsoft Graph development stack. At the bottom is the data layer, which includes users, groups, file, mail, calendars, personal contacts, tasks, org contacts, people, Excel, and notes. The next layer is authentication and authorization. Next is the development environment of your choice, including the Android, iOS, and Visual Studio Microsoft Graph API SDKs. The final layer is your solution, which uses the technology of your choice, including .NET, JS, HTML, and Ruby, and is hosted on Microsoft Azure or another hosting platform.">
            <a:extLst>
              <a:ext uri="{FF2B5EF4-FFF2-40B4-BE49-F238E27FC236}">
                <a16:creationId xmlns:a16="http://schemas.microsoft.com/office/drawing/2014/main" id="{9889131A-73D1-4345-B4DD-746035FA61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8370" y="960201"/>
            <a:ext cx="5467793" cy="5158561"/>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B6C96D69-345A-4CAE-92E1-3FB668C53E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602" y="4558480"/>
            <a:ext cx="5647398" cy="1501415"/>
          </a:xfrm>
          <a:prstGeom prst="rect">
            <a:avLst/>
          </a:prstGeom>
        </p:spPr>
      </p:pic>
      <p:sp>
        <p:nvSpPr>
          <p:cNvPr id="6" name="スライド番号プレースホルダー 3">
            <a:extLst>
              <a:ext uri="{FF2B5EF4-FFF2-40B4-BE49-F238E27FC236}">
                <a16:creationId xmlns:a16="http://schemas.microsoft.com/office/drawing/2014/main" id="{5CDF2FCE-BFE9-476B-B393-6889AF62103D}"/>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84574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取得するレポートタイプとパラメーター</a:t>
            </a:r>
          </a:p>
        </p:txBody>
      </p:sp>
      <p:sp>
        <p:nvSpPr>
          <p:cNvPr id="7" name="テキスト ボックス 6">
            <a:extLst>
              <a:ext uri="{FF2B5EF4-FFF2-40B4-BE49-F238E27FC236}">
                <a16:creationId xmlns:a16="http://schemas.microsoft.com/office/drawing/2014/main" id="{4C88983C-F82E-40A7-AF63-580E1C0F8605}"/>
              </a:ext>
            </a:extLst>
          </p:cNvPr>
          <p:cNvSpPr txBox="1"/>
          <p:nvPr/>
        </p:nvSpPr>
        <p:spPr>
          <a:xfrm>
            <a:off x="605971" y="1108311"/>
            <a:ext cx="11083018" cy="895914"/>
          </a:xfrm>
          <a:prstGeom prst="rect">
            <a:avLst/>
          </a:prstGeom>
          <a:noFill/>
        </p:spPr>
        <p:txBody>
          <a:bodyPr wrap="square" lIns="179285" tIns="143428" rIns="179285" bIns="143428" rtlCol="0">
            <a:spAutoFit/>
          </a:bodyPr>
          <a:lstStyle/>
          <a:p>
            <a:pPr>
              <a:lnSpc>
                <a:spcPct val="90000"/>
              </a:lnSpc>
              <a:spcAft>
                <a:spcPts val="588"/>
              </a:spcAft>
            </a:pPr>
            <a:r>
              <a:rPr lang="en-US" altLang="ja-JP" dirty="0">
                <a:solidFill>
                  <a:srgbClr val="0070C0"/>
                </a:solidFill>
              </a:rPr>
              <a:t>Working with Office 365 usage reports in Microsoft Graph</a:t>
            </a:r>
          </a:p>
          <a:p>
            <a:pPr>
              <a:lnSpc>
                <a:spcPct val="90000"/>
              </a:lnSpc>
              <a:spcAft>
                <a:spcPts val="588"/>
              </a:spcAft>
            </a:pPr>
            <a:r>
              <a:rPr lang="en-US" altLang="ja-JP" sz="2000" dirty="0">
                <a:gradFill>
                  <a:gsLst>
                    <a:gs pos="2917">
                      <a:schemeClr val="tx1"/>
                    </a:gs>
                    <a:gs pos="30000">
                      <a:schemeClr val="tx1"/>
                    </a:gs>
                  </a:gsLst>
                  <a:lin ang="5400000" scaled="0"/>
                </a:gradFill>
              </a:rPr>
              <a:t>https://developer.microsoft.com/en-us/graph/docs/api-reference/v1.0/resources/report</a:t>
            </a: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10B02298-F4DB-4BA7-8458-638DCC80E8F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38639" y="2271092"/>
            <a:ext cx="9887271" cy="3498573"/>
          </a:xfrm>
          <a:prstGeom prst="rect">
            <a:avLst/>
          </a:prstGeom>
        </p:spPr>
      </p:pic>
      <p:sp>
        <p:nvSpPr>
          <p:cNvPr id="10" name="四角形: 角を丸くする 9">
            <a:extLst>
              <a:ext uri="{FF2B5EF4-FFF2-40B4-BE49-F238E27FC236}">
                <a16:creationId xmlns:a16="http://schemas.microsoft.com/office/drawing/2014/main" id="{5CF66AEC-C5A6-494E-841B-D0F95AD8CF5B}"/>
              </a:ext>
            </a:extLst>
          </p:cNvPr>
          <p:cNvSpPr/>
          <p:nvPr/>
        </p:nvSpPr>
        <p:spPr>
          <a:xfrm>
            <a:off x="1411357" y="3101009"/>
            <a:ext cx="1664804" cy="28177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スライド番号プレースホルダー 3">
            <a:extLst>
              <a:ext uri="{FF2B5EF4-FFF2-40B4-BE49-F238E27FC236}">
                <a16:creationId xmlns:a16="http://schemas.microsoft.com/office/drawing/2014/main" id="{47AC46B2-C613-4CA1-8394-F0692D44E98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126329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参考</a:t>
            </a:r>
            <a:r>
              <a:rPr kumimoji="1" lang="en-US" altLang="ja-JP"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PowerShell</a:t>
            </a:r>
            <a:r>
              <a:rPr kumimoji="1" lang="ja-JP" altLang="en-US" sz="3529" b="0" i="0" u="none" strike="noStrike" kern="1200" cap="none" spc="0" normalizeH="0" baseline="0" noProof="0" dirty="0">
                <a:ln>
                  <a:noFill/>
                </a:ln>
                <a:solidFill>
                  <a:srgbClr val="44546A"/>
                </a:solidFill>
                <a:effectLst/>
                <a:uLnTx/>
                <a:uFillTx/>
                <a:latin typeface="游ゴシック" panose="020F0502020204030204"/>
                <a:ea typeface="游ゴシック" panose="020B0400000000000000" pitchFamily="50" charset="-128"/>
                <a:cs typeface="+mn-cs"/>
              </a:rPr>
              <a:t>スクリプト</a:t>
            </a: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dirty="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684F9001-C75C-49C9-952F-1CCDAD65ECE0}"/>
              </a:ext>
            </a:extLst>
          </p:cNvPr>
          <p:cNvSpPr txBox="1"/>
          <p:nvPr/>
        </p:nvSpPr>
        <p:spPr>
          <a:xfrm>
            <a:off x="328789" y="1150587"/>
            <a:ext cx="10551732" cy="956891"/>
          </a:xfrm>
          <a:prstGeom prst="rect">
            <a:avLst/>
          </a:prstGeom>
          <a:noFill/>
        </p:spPr>
        <p:txBody>
          <a:bodyPr wrap="square" lIns="179285" tIns="143428" rIns="179285" bIns="143428" rtlCol="0">
            <a:spAutoFit/>
          </a:bodyPr>
          <a:lstStyle/>
          <a:p>
            <a:pPr marL="285750" marR="0" lvl="0" indent="-285750" algn="l" defTabSz="914400" rtl="0" eaLnBrk="1" fontAlgn="auto" latinLnBrk="0" hangingPunct="1">
              <a:lnSpc>
                <a:spcPct val="90000"/>
              </a:lnSpc>
              <a:spcBef>
                <a:spcPts val="0"/>
              </a:spcBef>
              <a:spcAft>
                <a:spcPts val="588"/>
              </a:spcAft>
              <a:buClrTx/>
              <a:buSzTx/>
              <a:buFont typeface="Wingdings" panose="05000000000000000000" pitchFamily="2" charset="2"/>
              <a:buChar char="l"/>
              <a:tabLst/>
              <a:defRPr/>
            </a:pP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本資料で紹介している</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Office365 Usage</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データ出力のための</a:t>
            </a:r>
            <a:r>
              <a:rPr kumimoji="1" lang="en-US" altLang="ja-JP"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PowerShell</a:t>
            </a:r>
            <a:r>
              <a:rPr kumimoji="1" lang="ja-JP" altLang="en-US" sz="1600" b="0" i="0" u="none" strike="noStrike" kern="1200" cap="none" spc="0" normalizeH="0" baseline="0" noProof="0">
                <a:ln>
                  <a:noFill/>
                </a:ln>
                <a:solidFill>
                  <a:srgbClr val="0070C0"/>
                </a:solidFill>
                <a:effectLst/>
                <a:uLnTx/>
                <a:uFillTx/>
                <a:latin typeface="游ゴシック" panose="020F0502020204030204"/>
                <a:ea typeface="游ゴシック" panose="020B0400000000000000" pitchFamily="50" charset="-128"/>
                <a:cs typeface="+mn-cs"/>
              </a:rPr>
              <a:t>スクリプト</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は本</a:t>
            </a: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PS1</a:t>
            </a:r>
            <a:r>
              <a:rPr kumimoji="1" lang="ja-JP" altLang="en-US"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を参照しカスタマイズしたものを利用しています。</a:t>
            </a:r>
            <a:b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br>
            <a:r>
              <a:rPr kumimoji="1" lang="en-US" altLang="ja-JP" sz="16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https://gallery.technet.microsoft.com/Get-O365UsageReports-954fb5a3</a:t>
            </a:r>
            <a:endParaRPr kumimoji="1" lang="ja-JP" alt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7CEF5AAE-E882-4A02-A730-046D97E01C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0573" t="14972" r="22386"/>
          <a:stretch/>
        </p:blipFill>
        <p:spPr>
          <a:xfrm>
            <a:off x="2508308" y="1979802"/>
            <a:ext cx="5884333" cy="4751198"/>
          </a:xfrm>
          <a:prstGeom prst="rect">
            <a:avLst/>
          </a:prstGeom>
          <a:ln>
            <a:solidFill>
              <a:schemeClr val="bg1">
                <a:lumMod val="85000"/>
              </a:schemeClr>
            </a:solidFill>
          </a:ln>
        </p:spPr>
      </p:pic>
    </p:spTree>
    <p:extLst>
      <p:ext uri="{BB962C8B-B14F-4D97-AF65-F5344CB8AC3E}">
        <p14:creationId xmlns:p14="http://schemas.microsoft.com/office/powerpoint/2010/main" val="34391458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Exchange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093617"/>
            <a:ext cx="3707084" cy="350861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Send Count</a:t>
            </a:r>
          </a:p>
          <a:p>
            <a:r>
              <a:rPr lang="en-US" altLang="ja-JP" sz="1400" dirty="0"/>
              <a:t>Receive Count</a:t>
            </a:r>
          </a:p>
          <a:p>
            <a:r>
              <a:rPr lang="en-US" altLang="ja-JP" sz="1400" dirty="0"/>
              <a:t>Read Count</a:t>
            </a:r>
          </a:p>
          <a:p>
            <a:r>
              <a:rPr lang="en-US" altLang="ja-JP" sz="1400" dirty="0"/>
              <a:t>Assigned Products</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059900"/>
            <a:ext cx="3935010" cy="461385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getEmailAppUsageUserDetail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Last Activity Date</a:t>
            </a:r>
          </a:p>
          <a:p>
            <a:r>
              <a:rPr lang="en-US" altLang="ja-JP" sz="1400" dirty="0"/>
              <a:t>Mail For Mac</a:t>
            </a:r>
          </a:p>
          <a:p>
            <a:r>
              <a:rPr lang="en-US" altLang="ja-JP" sz="1400" dirty="0"/>
              <a:t>Outlook For Mac</a:t>
            </a:r>
          </a:p>
          <a:p>
            <a:r>
              <a:rPr lang="en-US" altLang="ja-JP" sz="1400" dirty="0"/>
              <a:t>Outlook For Windows</a:t>
            </a:r>
          </a:p>
          <a:p>
            <a:r>
              <a:rPr lang="en-US" altLang="ja-JP" sz="1400" dirty="0"/>
              <a:t>Outlook For Mobile</a:t>
            </a:r>
          </a:p>
          <a:p>
            <a:r>
              <a:rPr lang="en-US" altLang="ja-JP" sz="1400" dirty="0"/>
              <a:t>Other For Mobile</a:t>
            </a:r>
          </a:p>
          <a:p>
            <a:r>
              <a:rPr lang="en-US" altLang="ja-JP" sz="1400" dirty="0"/>
              <a:t>Outlook For Web</a:t>
            </a:r>
          </a:p>
          <a:p>
            <a:r>
              <a:rPr lang="en-US" altLang="ja-JP" sz="1400" dirty="0"/>
              <a:t>POP3 App</a:t>
            </a:r>
          </a:p>
          <a:p>
            <a:r>
              <a:rPr lang="en-US" altLang="ja-JP" sz="1400" dirty="0"/>
              <a:t>IMAP4 App</a:t>
            </a:r>
          </a:p>
          <a:p>
            <a:r>
              <a:rPr lang="en-US" altLang="ja-JP" sz="1400" dirty="0"/>
              <a:t>SMTP App</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7659529" y="1046413"/>
            <a:ext cx="3935010" cy="39395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getMailboxUsageDetail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Is Deleted</a:t>
            </a:r>
          </a:p>
          <a:p>
            <a:r>
              <a:rPr lang="en-US" altLang="ja-JP" sz="1400" dirty="0"/>
              <a:t>Deleted Date</a:t>
            </a:r>
          </a:p>
          <a:p>
            <a:r>
              <a:rPr lang="en-US" altLang="ja-JP" sz="1400" dirty="0"/>
              <a:t>Created Date</a:t>
            </a:r>
          </a:p>
          <a:p>
            <a:r>
              <a:rPr lang="en-US" altLang="ja-JP" sz="1400" dirty="0"/>
              <a:t>Last Activity Date</a:t>
            </a:r>
          </a:p>
          <a:p>
            <a:r>
              <a:rPr lang="en-US" altLang="ja-JP" sz="1400" dirty="0"/>
              <a:t>Item Count</a:t>
            </a:r>
          </a:p>
          <a:p>
            <a:r>
              <a:rPr lang="en-US" altLang="ja-JP" sz="1400" dirty="0"/>
              <a:t>Storage Used (Byte)</a:t>
            </a:r>
          </a:p>
          <a:p>
            <a:r>
              <a:rPr lang="en-US" altLang="ja-JP" sz="1400" dirty="0"/>
              <a:t>Issue Warning Quota (Byte)</a:t>
            </a:r>
          </a:p>
          <a:p>
            <a:r>
              <a:rPr lang="en-US" altLang="ja-JP" sz="1400" dirty="0"/>
              <a:t>Prohibit Send Quota (Byte)</a:t>
            </a:r>
          </a:p>
          <a:p>
            <a:r>
              <a:rPr lang="en-US" altLang="ja-JP" sz="1400" dirty="0"/>
              <a:t>Prohibit Send/Receive Quota (Byte)</a:t>
            </a:r>
          </a:p>
          <a:p>
            <a:r>
              <a:rPr lang="en-US" altLang="ja-JP" sz="1400" dirty="0"/>
              <a:t>Report Period</a:t>
            </a:r>
          </a:p>
          <a:p>
            <a:pPr marL="742950" lvl="1" indent="-285750">
              <a:lnSpc>
                <a:spcPct val="90000"/>
              </a:lnSpc>
              <a:spcAft>
                <a:spcPts val="588"/>
              </a:spcAft>
              <a:buFont typeface="Wingdings" panose="05000000000000000000" pitchFamily="2" charset="2"/>
              <a:buChar char="l"/>
            </a:pPr>
            <a:endParaRPr lang="en-US" altLang="ja-JP" sz="1600"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dirty="0">
              <a:gradFill>
                <a:gsLst>
                  <a:gs pos="2917">
                    <a:schemeClr val="tx1"/>
                  </a:gs>
                  <a:gs pos="30000">
                    <a:schemeClr val="tx1"/>
                  </a:gs>
                </a:gsLst>
                <a:lin ang="5400000" scaled="0"/>
              </a:gradFill>
            </a:endParaRPr>
          </a:p>
        </p:txBody>
      </p:sp>
      <p:pic>
        <p:nvPicPr>
          <p:cNvPr id="3" name="図 2">
            <a:extLst>
              <a:ext uri="{FF2B5EF4-FFF2-40B4-BE49-F238E27FC236}">
                <a16:creationId xmlns:a16="http://schemas.microsoft.com/office/drawing/2014/main" id="{51FA95C9-F9C2-4EBC-97EF-DE412109FA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2864" y="1953039"/>
            <a:ext cx="493601" cy="269835"/>
          </a:xfrm>
          <a:prstGeom prst="rect">
            <a:avLst/>
          </a:prstGeom>
        </p:spPr>
      </p:pic>
      <p:pic>
        <p:nvPicPr>
          <p:cNvPr id="8" name="図 7">
            <a:extLst>
              <a:ext uri="{FF2B5EF4-FFF2-40B4-BE49-F238E27FC236}">
                <a16:creationId xmlns:a16="http://schemas.microsoft.com/office/drawing/2014/main" id="{E30A17F1-A6F9-4A7C-9350-C38069E71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9112" y="1911626"/>
            <a:ext cx="493601" cy="269835"/>
          </a:xfrm>
          <a:prstGeom prst="rect">
            <a:avLst/>
          </a:prstGeom>
        </p:spPr>
      </p:pic>
      <p:pic>
        <p:nvPicPr>
          <p:cNvPr id="11" name="図 10">
            <a:extLst>
              <a:ext uri="{FF2B5EF4-FFF2-40B4-BE49-F238E27FC236}">
                <a16:creationId xmlns:a16="http://schemas.microsoft.com/office/drawing/2014/main" id="{2F21C026-94F4-4754-9E5D-E365B79CF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4690" y="1890092"/>
            <a:ext cx="493601" cy="269835"/>
          </a:xfrm>
          <a:prstGeom prst="rect">
            <a:avLst/>
          </a:prstGeom>
        </p:spPr>
      </p:pic>
      <p:sp>
        <p:nvSpPr>
          <p:cNvPr id="12" name="スライド番号プレースホルダー 3">
            <a:extLst>
              <a:ext uri="{FF2B5EF4-FFF2-40B4-BE49-F238E27FC236}">
                <a16:creationId xmlns:a16="http://schemas.microsoft.com/office/drawing/2014/main" id="{6B8AC13A-8A45-4BFB-B9F9-27E2BD2EAA03}"/>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003845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Office365 and Groups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11535" y="1103561"/>
            <a:ext cx="3882777"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getOffice365ActivationsUserDetail</a:t>
            </a:r>
          </a:p>
          <a:p>
            <a:r>
              <a:rPr lang="en-US" altLang="ja-JP" sz="1400" dirty="0"/>
              <a:t>Report Refresh Date</a:t>
            </a:r>
          </a:p>
          <a:p>
            <a:r>
              <a:rPr lang="en-US" altLang="ja-JP" sz="1400" dirty="0"/>
              <a:t>User Principal Name</a:t>
            </a:r>
          </a:p>
          <a:p>
            <a:r>
              <a:rPr lang="en-US" altLang="ja-JP" sz="1400" dirty="0"/>
              <a:t>Display Name</a:t>
            </a:r>
          </a:p>
          <a:p>
            <a:r>
              <a:rPr lang="en-US" altLang="ja-JP" sz="1400" dirty="0"/>
              <a:t>Product Type</a:t>
            </a:r>
          </a:p>
          <a:p>
            <a:r>
              <a:rPr lang="en-US" altLang="ja-JP" sz="1400" dirty="0"/>
              <a:t>Last Activated Date</a:t>
            </a:r>
          </a:p>
          <a:p>
            <a:r>
              <a:rPr lang="en-US" altLang="ja-JP" sz="1400" dirty="0"/>
              <a:t>Windows</a:t>
            </a:r>
          </a:p>
          <a:p>
            <a:r>
              <a:rPr lang="en-US" altLang="ja-JP" sz="1400" dirty="0"/>
              <a:t>Mac</a:t>
            </a:r>
          </a:p>
          <a:p>
            <a:r>
              <a:rPr lang="en-US" altLang="ja-JP" sz="1400" dirty="0"/>
              <a:t>Windows 10 Mobile</a:t>
            </a:r>
          </a:p>
          <a:p>
            <a:r>
              <a:rPr lang="en-US" altLang="ja-JP" sz="1400" dirty="0"/>
              <a:t>iOS</a:t>
            </a:r>
          </a:p>
          <a:p>
            <a:r>
              <a:rPr lang="en-US" altLang="ja-JP" sz="1400" dirty="0"/>
              <a:t>Android</a:t>
            </a:r>
          </a:p>
          <a:p>
            <a:r>
              <a:rPr lang="en-US" altLang="ja-JP" sz="1400" dirty="0"/>
              <a:t>Activated On Shared Computer</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141314" y="1059224"/>
            <a:ext cx="4235822" cy="636510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chemeClr val="bg1">
                    <a:lumMod val="65000"/>
                  </a:schemeClr>
                </a:solidFill>
              </a:rPr>
              <a:t>getOffice365ActiveUserDetail</a:t>
            </a:r>
          </a:p>
          <a:p>
            <a:r>
              <a:rPr lang="en-US" altLang="ja-JP" sz="1400" dirty="0">
                <a:solidFill>
                  <a:schemeClr val="bg1">
                    <a:lumMod val="65000"/>
                  </a:schemeClr>
                </a:solidFill>
              </a:rPr>
              <a:t>Report Refresh Date</a:t>
            </a:r>
          </a:p>
          <a:p>
            <a:r>
              <a:rPr lang="en-US" altLang="ja-JP" sz="1400" dirty="0">
                <a:solidFill>
                  <a:schemeClr val="bg1">
                    <a:lumMod val="65000"/>
                  </a:schemeClr>
                </a:solidFill>
              </a:rPr>
              <a:t>User Principal Name</a:t>
            </a:r>
          </a:p>
          <a:p>
            <a:r>
              <a:rPr lang="en-US" altLang="ja-JP" sz="1400" dirty="0">
                <a:solidFill>
                  <a:schemeClr val="bg1">
                    <a:lumMod val="65000"/>
                  </a:schemeClr>
                </a:solidFill>
              </a:rPr>
              <a:t>Display Name</a:t>
            </a:r>
          </a:p>
          <a:p>
            <a:r>
              <a:rPr lang="en-US" altLang="ja-JP" sz="1400" dirty="0">
                <a:solidFill>
                  <a:schemeClr val="bg1">
                    <a:lumMod val="65000"/>
                  </a:schemeClr>
                </a:solidFill>
              </a:rPr>
              <a:t>Is Deleted</a:t>
            </a:r>
          </a:p>
          <a:p>
            <a:r>
              <a:rPr lang="en-US" altLang="ja-JP" sz="1400" dirty="0">
                <a:solidFill>
                  <a:schemeClr val="bg1">
                    <a:lumMod val="65000"/>
                  </a:schemeClr>
                </a:solidFill>
              </a:rPr>
              <a:t>Deleted Date</a:t>
            </a:r>
          </a:p>
          <a:p>
            <a:r>
              <a:rPr lang="en-US" altLang="ja-JP" sz="1400" dirty="0">
                <a:solidFill>
                  <a:schemeClr val="bg1">
                    <a:lumMod val="65000"/>
                  </a:schemeClr>
                </a:solidFill>
              </a:rPr>
              <a:t>Has Exchange License</a:t>
            </a:r>
          </a:p>
          <a:p>
            <a:r>
              <a:rPr lang="en-US" altLang="ja-JP" sz="1400" dirty="0">
                <a:solidFill>
                  <a:schemeClr val="bg1">
                    <a:lumMod val="65000"/>
                  </a:schemeClr>
                </a:solidFill>
              </a:rPr>
              <a:t>Has OneDrive License</a:t>
            </a:r>
          </a:p>
          <a:p>
            <a:r>
              <a:rPr lang="en-US" altLang="ja-JP" sz="1400" dirty="0">
                <a:solidFill>
                  <a:schemeClr val="bg1">
                    <a:lumMod val="65000"/>
                  </a:schemeClr>
                </a:solidFill>
              </a:rPr>
              <a:t>Has SharePoint License</a:t>
            </a:r>
          </a:p>
          <a:p>
            <a:r>
              <a:rPr lang="en-US" altLang="ja-JP" sz="1400" dirty="0">
                <a:solidFill>
                  <a:schemeClr val="bg1">
                    <a:lumMod val="65000"/>
                  </a:schemeClr>
                </a:solidFill>
              </a:rPr>
              <a:t>Has Skype For Business License</a:t>
            </a:r>
          </a:p>
          <a:p>
            <a:r>
              <a:rPr lang="en-US" altLang="ja-JP" sz="1400" dirty="0">
                <a:solidFill>
                  <a:schemeClr val="bg1">
                    <a:lumMod val="65000"/>
                  </a:schemeClr>
                </a:solidFill>
              </a:rPr>
              <a:t>Has Yammer License</a:t>
            </a:r>
          </a:p>
          <a:p>
            <a:r>
              <a:rPr lang="en-US" altLang="ja-JP" sz="1400" dirty="0">
                <a:solidFill>
                  <a:schemeClr val="bg1">
                    <a:lumMod val="65000"/>
                  </a:schemeClr>
                </a:solidFill>
              </a:rPr>
              <a:t>Has Teams License</a:t>
            </a:r>
          </a:p>
          <a:p>
            <a:r>
              <a:rPr lang="en-US" altLang="ja-JP" sz="1400" dirty="0">
                <a:solidFill>
                  <a:schemeClr val="bg1">
                    <a:lumMod val="65000"/>
                  </a:schemeClr>
                </a:solidFill>
              </a:rPr>
              <a:t>Exchange Last Activity Date</a:t>
            </a:r>
          </a:p>
          <a:p>
            <a:r>
              <a:rPr lang="en-US" altLang="ja-JP" sz="1400" dirty="0">
                <a:solidFill>
                  <a:schemeClr val="bg1">
                    <a:lumMod val="65000"/>
                  </a:schemeClr>
                </a:solidFill>
              </a:rPr>
              <a:t>OneDrive Last Activity Date</a:t>
            </a:r>
          </a:p>
          <a:p>
            <a:r>
              <a:rPr lang="en-US" altLang="ja-JP" sz="1400" dirty="0">
                <a:solidFill>
                  <a:schemeClr val="bg1">
                    <a:lumMod val="65000"/>
                  </a:schemeClr>
                </a:solidFill>
              </a:rPr>
              <a:t>SharePoint Last Activity Date</a:t>
            </a:r>
          </a:p>
          <a:p>
            <a:r>
              <a:rPr lang="en-US" altLang="ja-JP" sz="1400" dirty="0">
                <a:solidFill>
                  <a:schemeClr val="bg1">
                    <a:lumMod val="65000"/>
                  </a:schemeClr>
                </a:solidFill>
              </a:rPr>
              <a:t>Skype For Business Last Activity Date</a:t>
            </a:r>
          </a:p>
          <a:p>
            <a:r>
              <a:rPr lang="en-US" altLang="ja-JP" sz="1400" dirty="0">
                <a:solidFill>
                  <a:schemeClr val="bg1">
                    <a:lumMod val="65000"/>
                  </a:schemeClr>
                </a:solidFill>
              </a:rPr>
              <a:t>Yammer Last Activity Date</a:t>
            </a:r>
          </a:p>
          <a:p>
            <a:r>
              <a:rPr lang="en-US" altLang="ja-JP" sz="1400" dirty="0">
                <a:solidFill>
                  <a:schemeClr val="bg1">
                    <a:lumMod val="65000"/>
                  </a:schemeClr>
                </a:solidFill>
              </a:rPr>
              <a:t>Teams Last Activity Date</a:t>
            </a:r>
          </a:p>
          <a:p>
            <a:r>
              <a:rPr lang="en-US" altLang="ja-JP" sz="1400" dirty="0">
                <a:solidFill>
                  <a:schemeClr val="bg1">
                    <a:lumMod val="65000"/>
                  </a:schemeClr>
                </a:solidFill>
              </a:rPr>
              <a:t>Exchange License Assign Date</a:t>
            </a:r>
          </a:p>
          <a:p>
            <a:r>
              <a:rPr lang="en-US" altLang="ja-JP" sz="1400" dirty="0">
                <a:solidFill>
                  <a:schemeClr val="bg1">
                    <a:lumMod val="65000"/>
                  </a:schemeClr>
                </a:solidFill>
              </a:rPr>
              <a:t>OneDrive License Assign Date</a:t>
            </a:r>
          </a:p>
          <a:p>
            <a:r>
              <a:rPr lang="en-US" altLang="ja-JP" sz="1400" dirty="0">
                <a:solidFill>
                  <a:schemeClr val="bg1">
                    <a:lumMod val="65000"/>
                  </a:schemeClr>
                </a:solidFill>
              </a:rPr>
              <a:t>SharePoint License Assign Date</a:t>
            </a:r>
          </a:p>
          <a:p>
            <a:r>
              <a:rPr lang="en-US" altLang="ja-JP" sz="1400" dirty="0">
                <a:solidFill>
                  <a:schemeClr val="bg1">
                    <a:lumMod val="65000"/>
                  </a:schemeClr>
                </a:solidFill>
              </a:rPr>
              <a:t>Skype For Business License Assign Date</a:t>
            </a:r>
          </a:p>
          <a:p>
            <a:r>
              <a:rPr lang="en-US" altLang="ja-JP" sz="1400" dirty="0">
                <a:solidFill>
                  <a:schemeClr val="bg1">
                    <a:lumMod val="65000"/>
                  </a:schemeClr>
                </a:solidFill>
              </a:rPr>
              <a:t>Yammer License Assign Date</a:t>
            </a:r>
          </a:p>
          <a:p>
            <a:r>
              <a:rPr lang="en-US" altLang="ja-JP" sz="1400" dirty="0">
                <a:solidFill>
                  <a:schemeClr val="bg1">
                    <a:lumMod val="65000"/>
                  </a:schemeClr>
                </a:solidFill>
              </a:rPr>
              <a:t>Teams License Assign Date</a:t>
            </a:r>
          </a:p>
          <a:p>
            <a:r>
              <a:rPr lang="en-US" altLang="ja-JP" sz="1400" dirty="0">
                <a:solidFill>
                  <a:schemeClr val="bg1">
                    <a:lumMod val="65000"/>
                  </a:schemeClr>
                </a:solidFill>
              </a:rPr>
              <a:t>Assigned Products</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7" name="図 6">
            <a:extLst>
              <a:ext uri="{FF2B5EF4-FFF2-40B4-BE49-F238E27FC236}">
                <a16:creationId xmlns:a16="http://schemas.microsoft.com/office/drawing/2014/main" id="{AA2A2D53-23D8-4601-B326-B4F5F8E485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6177" y="1941444"/>
            <a:ext cx="493601" cy="269835"/>
          </a:xfrm>
          <a:prstGeom prst="rect">
            <a:avLst/>
          </a:prstGeom>
        </p:spPr>
      </p:pic>
      <p:pic>
        <p:nvPicPr>
          <p:cNvPr id="8" name="図 7">
            <a:extLst>
              <a:ext uri="{FF2B5EF4-FFF2-40B4-BE49-F238E27FC236}">
                <a16:creationId xmlns:a16="http://schemas.microsoft.com/office/drawing/2014/main" id="{1F09E5FA-1AD9-477D-8AFF-D31E3ABECD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1130" y="1898587"/>
            <a:ext cx="493601" cy="269835"/>
          </a:xfrm>
          <a:prstGeom prst="rect">
            <a:avLst/>
          </a:prstGeom>
        </p:spPr>
      </p:pic>
      <p:grpSp>
        <p:nvGrpSpPr>
          <p:cNvPr id="3" name="グループ化 2">
            <a:extLst>
              <a:ext uri="{FF2B5EF4-FFF2-40B4-BE49-F238E27FC236}">
                <a16:creationId xmlns:a16="http://schemas.microsoft.com/office/drawing/2014/main" id="{CAEC9A77-3DEA-43FB-B2B5-FA26AD29FF1E}"/>
              </a:ext>
            </a:extLst>
          </p:cNvPr>
          <p:cNvGrpSpPr/>
          <p:nvPr/>
        </p:nvGrpSpPr>
        <p:grpSpPr>
          <a:xfrm>
            <a:off x="4231486" y="1064746"/>
            <a:ext cx="4232641" cy="4856998"/>
            <a:chOff x="7813585" y="1056357"/>
            <a:chExt cx="4232641" cy="4856998"/>
          </a:xfrm>
        </p:grpSpPr>
        <p:sp>
          <p:nvSpPr>
            <p:cNvPr id="10" name="テキスト ボックス 9">
              <a:extLst>
                <a:ext uri="{FF2B5EF4-FFF2-40B4-BE49-F238E27FC236}">
                  <a16:creationId xmlns:a16="http://schemas.microsoft.com/office/drawing/2014/main" id="{E2A64481-45C6-4C07-B646-6428BD2F81F9}"/>
                </a:ext>
              </a:extLst>
            </p:cNvPr>
            <p:cNvSpPr txBox="1"/>
            <p:nvPr/>
          </p:nvSpPr>
          <p:spPr>
            <a:xfrm>
              <a:off x="7813585" y="1056357"/>
              <a:ext cx="4232641" cy="4856998"/>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a:solidFill>
                    <a:srgbClr val="0070C0"/>
                  </a:solidFill>
                </a:rPr>
                <a:t>getOffice365GroupsActivityDetail</a:t>
              </a: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Member Count</a:t>
              </a:r>
            </a:p>
            <a:p>
              <a:r>
                <a:rPr lang="en-US" altLang="ja-JP" sz="1400" dirty="0"/>
                <a:t>External Member Count</a:t>
              </a:r>
            </a:p>
            <a:p>
              <a:r>
                <a:rPr lang="en-US" altLang="ja-JP" sz="1400" dirty="0"/>
                <a:t>Exchange Received Email Count</a:t>
              </a:r>
            </a:p>
            <a:p>
              <a:r>
                <a:rPr lang="en-US" altLang="ja-JP" sz="1400" dirty="0"/>
                <a:t>SharePoint Active File Count</a:t>
              </a:r>
            </a:p>
            <a:p>
              <a:r>
                <a:rPr lang="en-US" altLang="ja-JP" sz="1400" dirty="0"/>
                <a:t>Yammer Posted Message Count</a:t>
              </a:r>
            </a:p>
            <a:p>
              <a:r>
                <a:rPr lang="en-US" altLang="ja-JP" sz="1400" dirty="0"/>
                <a:t>Yammer Read Message Count</a:t>
              </a:r>
            </a:p>
            <a:p>
              <a:r>
                <a:rPr lang="en-US" altLang="ja-JP" sz="1400" dirty="0"/>
                <a:t>Yammer Liked Message Count</a:t>
              </a:r>
            </a:p>
            <a:p>
              <a:r>
                <a:rPr lang="en-US" altLang="ja-JP" sz="1400" dirty="0"/>
                <a:t>Exchange Mailbox Total Item Count</a:t>
              </a:r>
            </a:p>
            <a:p>
              <a:r>
                <a:rPr lang="en-US" altLang="ja-JP" sz="1400" dirty="0"/>
                <a:t>Exchange Mailbox Storage Used (Byte)</a:t>
              </a:r>
            </a:p>
            <a:p>
              <a:r>
                <a:rPr lang="en-US" altLang="ja-JP" sz="1400" dirty="0"/>
                <a:t>SharePoint Total File Count</a:t>
              </a:r>
            </a:p>
            <a:p>
              <a:r>
                <a:rPr lang="en-US" altLang="ja-JP" sz="1400" dirty="0"/>
                <a:t>SharePoint Site Storage Used (Byte)</a:t>
              </a:r>
            </a:p>
            <a:p>
              <a:pPr marL="742950" lvl="1" indent="-285750">
                <a:lnSpc>
                  <a:spcPct val="90000"/>
                </a:lnSpc>
                <a:spcAft>
                  <a:spcPts val="588"/>
                </a:spcAft>
                <a:buFont typeface="Wingdings" panose="05000000000000000000" pitchFamily="2" charset="2"/>
                <a:buChar char="l"/>
              </a:pPr>
              <a:endParaRPr lang="en-US" altLang="ja-JP" dirty="0">
                <a:solidFill>
                  <a:srgbClr val="0070C0"/>
                </a:solidFill>
              </a:endParaRP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11" name="図 10">
              <a:extLst>
                <a:ext uri="{FF2B5EF4-FFF2-40B4-BE49-F238E27FC236}">
                  <a16:creationId xmlns:a16="http://schemas.microsoft.com/office/drawing/2014/main" id="{266899A6-75AC-48E2-BE6E-9018D06AEE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6872" y="1683026"/>
              <a:ext cx="493601" cy="269835"/>
            </a:xfrm>
            <a:prstGeom prst="rect">
              <a:avLst/>
            </a:prstGeom>
          </p:spPr>
        </p:pic>
      </p:grpSp>
      <p:sp>
        <p:nvSpPr>
          <p:cNvPr id="2" name="テキスト ボックス 1">
            <a:extLst>
              <a:ext uri="{FF2B5EF4-FFF2-40B4-BE49-F238E27FC236}">
                <a16:creationId xmlns:a16="http://schemas.microsoft.com/office/drawing/2014/main" id="{2D7C6617-12A6-4B2C-BEDE-025C057D8861}"/>
              </a:ext>
            </a:extLst>
          </p:cNvPr>
          <p:cNvSpPr txBox="1"/>
          <p:nvPr/>
        </p:nvSpPr>
        <p:spPr>
          <a:xfrm>
            <a:off x="427839" y="914400"/>
            <a:ext cx="2239860" cy="276999"/>
          </a:xfrm>
          <a:prstGeom prst="rect">
            <a:avLst/>
          </a:prstGeom>
          <a:noFill/>
        </p:spPr>
        <p:txBody>
          <a:bodyPr wrap="square" rtlCol="0">
            <a:spAutoFit/>
          </a:bodyPr>
          <a:lstStyle/>
          <a:p>
            <a:r>
              <a:rPr kumimoji="1" lang="en-US" altLang="ja-JP" sz="1200" dirty="0"/>
              <a:t>Office365</a:t>
            </a:r>
            <a:r>
              <a:rPr kumimoji="1" lang="ja-JP" altLang="en-US" sz="1200" dirty="0"/>
              <a:t> </a:t>
            </a:r>
            <a:r>
              <a:rPr kumimoji="1" lang="en-US" altLang="ja-JP" sz="1200" dirty="0" err="1"/>
              <a:t>ProPlus</a:t>
            </a:r>
            <a:r>
              <a:rPr kumimoji="1" lang="ja-JP" altLang="en-US" sz="1200" dirty="0"/>
              <a:t>の認証</a:t>
            </a:r>
            <a:endParaRPr kumimoji="1" lang="en-US" altLang="ja-JP" sz="1200" dirty="0"/>
          </a:p>
        </p:txBody>
      </p:sp>
      <p:sp>
        <p:nvSpPr>
          <p:cNvPr id="12" name="テキスト ボックス 11">
            <a:extLst>
              <a:ext uri="{FF2B5EF4-FFF2-40B4-BE49-F238E27FC236}">
                <a16:creationId xmlns:a16="http://schemas.microsoft.com/office/drawing/2014/main" id="{36D1C51F-491E-495F-A1C1-97B5E1CD2FEB}"/>
              </a:ext>
            </a:extLst>
          </p:cNvPr>
          <p:cNvSpPr txBox="1"/>
          <p:nvPr/>
        </p:nvSpPr>
        <p:spPr>
          <a:xfrm>
            <a:off x="8272942" y="722851"/>
            <a:ext cx="4050485" cy="461665"/>
          </a:xfrm>
          <a:prstGeom prst="rect">
            <a:avLst/>
          </a:prstGeom>
          <a:noFill/>
        </p:spPr>
        <p:txBody>
          <a:bodyPr wrap="square" rtlCol="0">
            <a:spAutoFit/>
          </a:bodyPr>
          <a:lstStyle/>
          <a:p>
            <a:r>
              <a:rPr kumimoji="1" lang="en-US" altLang="ja-JP" sz="1200" dirty="0"/>
              <a:t>Office365</a:t>
            </a:r>
            <a:r>
              <a:rPr kumimoji="1" lang="ja-JP" altLang="en-US" sz="1200" dirty="0"/>
              <a:t> 各</a:t>
            </a:r>
            <a:r>
              <a:rPr kumimoji="1" lang="en-US" altLang="ja-JP" sz="1200" dirty="0"/>
              <a:t>Workload</a:t>
            </a:r>
            <a:r>
              <a:rPr kumimoji="1" lang="ja-JP" altLang="en-US" sz="1200" dirty="0"/>
              <a:t>毎の</a:t>
            </a:r>
            <a:r>
              <a:rPr kumimoji="1" lang="en-US" altLang="ja-JP" sz="1200" dirty="0"/>
              <a:t>Act</a:t>
            </a:r>
            <a:r>
              <a:rPr kumimoji="1" lang="ja-JP" altLang="en-US" sz="1200" dirty="0"/>
              <a:t>状況</a:t>
            </a:r>
            <a:br>
              <a:rPr kumimoji="1" lang="en-US" altLang="ja-JP" sz="1200" dirty="0"/>
            </a:br>
            <a:r>
              <a:rPr kumimoji="1" lang="ja-JP" altLang="en-US" sz="1200" dirty="0"/>
              <a:t>（</a:t>
            </a:r>
            <a:r>
              <a:rPr lang="ja-JP" altLang="en-US" sz="1200" u="sng" dirty="0"/>
              <a:t>本資料では</a:t>
            </a:r>
            <a:r>
              <a:rPr kumimoji="1" lang="ja-JP" altLang="en-US" sz="1200" u="sng" dirty="0"/>
              <a:t>利用はなし</a:t>
            </a:r>
            <a:r>
              <a:rPr kumimoji="1" lang="ja-JP" altLang="en-US" sz="1200" dirty="0"/>
              <a:t>）</a:t>
            </a:r>
            <a:endParaRPr kumimoji="1" lang="en-US" altLang="ja-JP" sz="1200" dirty="0"/>
          </a:p>
        </p:txBody>
      </p:sp>
      <p:sp>
        <p:nvSpPr>
          <p:cNvPr id="13" name="スライド番号プレースホルダー 3">
            <a:extLst>
              <a:ext uri="{FF2B5EF4-FFF2-40B4-BE49-F238E27FC236}">
                <a16:creationId xmlns:a16="http://schemas.microsoft.com/office/drawing/2014/main" id="{C4991B3F-4806-497D-8A9C-D42708A5888B}"/>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14" name="スライド番号プレースホルダー 3">
            <a:extLst>
              <a:ext uri="{FF2B5EF4-FFF2-40B4-BE49-F238E27FC236}">
                <a16:creationId xmlns:a16="http://schemas.microsoft.com/office/drawing/2014/main" id="{F22F6412-0F01-42DD-B3A6-15FD24CA41B8}"/>
              </a:ext>
            </a:extLst>
          </p:cNvPr>
          <p:cNvSpPr txBox="1">
            <a:spLocks/>
          </p:cNvSpPr>
          <p:nvPr/>
        </p:nvSpPr>
        <p:spPr>
          <a:xfrm>
            <a:off x="11586593" y="65674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48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600676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OneDrive for Business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067514" y="1149695"/>
            <a:ext cx="3863911" cy="302265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getOneDriveUsageAccountDetail</a:t>
            </a:r>
            <a:endParaRPr lang="en-US" altLang="ja-JP" sz="1600" dirty="0">
              <a:solidFill>
                <a:srgbClr val="0070C0"/>
              </a:solidFill>
            </a:endParaRPr>
          </a:p>
          <a:p>
            <a:r>
              <a:rPr lang="en-US" altLang="ja-JP" sz="1400" dirty="0"/>
              <a:t>Report Refresh Date</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Storage Used (Byte)</a:t>
            </a:r>
          </a:p>
          <a:p>
            <a:r>
              <a:rPr lang="en-US" altLang="ja-JP" sz="1400" dirty="0"/>
              <a:t>Storage Allocated (Byte)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287186" y="1157714"/>
            <a:ext cx="3935010"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getOneDriveActivityUserDetail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E9908F25-3D1A-465F-AE26-F7F6EC833E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4608" y="1996109"/>
            <a:ext cx="493601" cy="269835"/>
          </a:xfrm>
          <a:prstGeom prst="rect">
            <a:avLst/>
          </a:prstGeom>
        </p:spPr>
      </p:pic>
    </p:spTree>
    <p:extLst>
      <p:ext uri="{BB962C8B-B14F-4D97-AF65-F5344CB8AC3E}">
        <p14:creationId xmlns:p14="http://schemas.microsoft.com/office/powerpoint/2010/main" val="30274117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1048430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手動で</a:t>
            </a:r>
            <a:r>
              <a:rPr lang="en-US" altLang="ja-JP" sz="3529" dirty="0">
                <a:solidFill>
                  <a:schemeClr val="tx2"/>
                </a:solidFill>
              </a:rPr>
              <a:t>Office365</a:t>
            </a:r>
            <a:r>
              <a:rPr lang="ja-JP" altLang="en-US" sz="3529" dirty="0">
                <a:solidFill>
                  <a:schemeClr val="tx2"/>
                </a:solidFill>
              </a:rPr>
              <a:t>利用データ取得する場合</a:t>
            </a:r>
            <a:r>
              <a:rPr lang="en-US" altLang="ja-JP" sz="3529" dirty="0">
                <a:solidFill>
                  <a:schemeClr val="tx2"/>
                </a:solidFill>
              </a:rPr>
              <a:t>(2/2)</a:t>
            </a:r>
            <a:endParaRPr lang="ja-JP" altLang="en-US" sz="3529" dirty="0">
              <a:solidFill>
                <a:schemeClr val="tx2"/>
              </a:solidFill>
            </a:endParaRPr>
          </a:p>
        </p:txBody>
      </p:sp>
      <p:sp>
        <p:nvSpPr>
          <p:cNvPr id="5" name="テキスト ボックス 4">
            <a:extLst>
              <a:ext uri="{FF2B5EF4-FFF2-40B4-BE49-F238E27FC236}">
                <a16:creationId xmlns:a16="http://schemas.microsoft.com/office/drawing/2014/main" id="{272807B7-ACB0-4C28-926E-FD3601E07A95}"/>
              </a:ext>
            </a:extLst>
          </p:cNvPr>
          <p:cNvSpPr txBox="1"/>
          <p:nvPr/>
        </p:nvSpPr>
        <p:spPr>
          <a:xfrm>
            <a:off x="461394" y="1144874"/>
            <a:ext cx="11467751" cy="1040247"/>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startAt="3"/>
            </a:pP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Ver.1.6.3</a:t>
            </a:r>
            <a:r>
              <a:rPr lang="ja-JP" altLang="en-US" dirty="0">
                <a:gradFill>
                  <a:gsLst>
                    <a:gs pos="2917">
                      <a:schemeClr val="tx1"/>
                    </a:gs>
                    <a:gs pos="30000">
                      <a:schemeClr val="tx1"/>
                    </a:gs>
                  </a:gsLst>
                  <a:lin ang="5400000" scaled="0"/>
                </a:gradFill>
              </a:rPr>
              <a:t>より変更）</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ダウンロードした以下３つの種別のレポートファイルに関しては</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名前を出力した日付（年月日だけ）を維持して以下のようなファイル名に変更してください。</a:t>
            </a:r>
            <a:endParaRPr lang="en-US" altLang="ja-JP" dirty="0">
              <a:gradFill>
                <a:gsLst>
                  <a:gs pos="2917">
                    <a:schemeClr val="tx1"/>
                  </a:gs>
                  <a:gs pos="30000">
                    <a:schemeClr val="tx1"/>
                  </a:gs>
                </a:gsLst>
                <a:lin ang="5400000" scaled="0"/>
              </a:gradFill>
            </a:endParaRPr>
          </a:p>
        </p:txBody>
      </p:sp>
      <p:sp>
        <p:nvSpPr>
          <p:cNvPr id="23" name="スライド番号プレースホルダー 3">
            <a:extLst>
              <a:ext uri="{FF2B5EF4-FFF2-40B4-BE49-F238E27FC236}">
                <a16:creationId xmlns:a16="http://schemas.microsoft.com/office/drawing/2014/main" id="{6A50F785-E7BF-4A2A-8074-C82B2BAB97CA}"/>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pic>
        <p:nvPicPr>
          <p:cNvPr id="24" name="図 23">
            <a:extLst>
              <a:ext uri="{FF2B5EF4-FFF2-40B4-BE49-F238E27FC236}">
                <a16:creationId xmlns:a16="http://schemas.microsoft.com/office/drawing/2014/main" id="{7EEF7312-13B5-48FA-A346-FCA9C95102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582" t="44787" r="36214" b="49997"/>
          <a:stretch/>
        </p:blipFill>
        <p:spPr>
          <a:xfrm>
            <a:off x="159391" y="3397540"/>
            <a:ext cx="3163247" cy="367220"/>
          </a:xfrm>
          <a:prstGeom prst="rect">
            <a:avLst/>
          </a:prstGeom>
        </p:spPr>
      </p:pic>
      <p:sp>
        <p:nvSpPr>
          <p:cNvPr id="28" name="テキスト ボックス 27">
            <a:extLst>
              <a:ext uri="{FF2B5EF4-FFF2-40B4-BE49-F238E27FC236}">
                <a16:creationId xmlns:a16="http://schemas.microsoft.com/office/drawing/2014/main" id="{A2A7F780-66F5-40F4-91C4-7ED1A7A74771}"/>
              </a:ext>
            </a:extLst>
          </p:cNvPr>
          <p:cNvSpPr txBox="1"/>
          <p:nvPr/>
        </p:nvSpPr>
        <p:spPr>
          <a:xfrm>
            <a:off x="3509410" y="2592199"/>
            <a:ext cx="8682589" cy="3108543"/>
          </a:xfrm>
          <a:prstGeom prst="rect">
            <a:avLst/>
          </a:prstGeom>
          <a:noFill/>
        </p:spPr>
        <p:txBody>
          <a:bodyPr wrap="square" rtlCol="0">
            <a:spAutoFit/>
          </a:bodyPr>
          <a:lstStyle/>
          <a:p>
            <a:r>
              <a:rPr lang="ja-JP" altLang="en-US" sz="1400" b="1" dirty="0"/>
              <a:t>種別</a:t>
            </a:r>
            <a:r>
              <a:rPr lang="en-US" altLang="ja-JP" sz="1400" b="1" dirty="0"/>
              <a:t>				</a:t>
            </a:r>
            <a:r>
              <a:rPr lang="ja-JP" altLang="en-US" sz="1400" b="1" dirty="0"/>
              <a:t>変更後ファイル名</a:t>
            </a:r>
            <a:endParaRPr kumimoji="1" lang="en-US" altLang="ja-JP" sz="1400" b="1" dirty="0"/>
          </a:p>
          <a:p>
            <a:endParaRPr kumimoji="1" lang="en-US" altLang="ja-JP" sz="1400" dirty="0"/>
          </a:p>
          <a:p>
            <a:r>
              <a:rPr kumimoji="1" lang="en-US" altLang="ja-JP" sz="1400" dirty="0"/>
              <a:t>Office365-</a:t>
            </a:r>
            <a:r>
              <a:rPr kumimoji="1" lang="ja-JP" altLang="en-US" sz="1400" dirty="0"/>
              <a:t>グループのアクティビティ　　</a:t>
            </a:r>
            <a:r>
              <a:rPr kumimoji="1" lang="en-US" altLang="ja-JP" sz="1400" b="1" dirty="0">
                <a:solidFill>
                  <a:srgbClr val="FF0000"/>
                </a:solidFill>
              </a:rPr>
              <a:t>GetOffice365GroupsActivityDetail-YYYYMMDD_XXXXXX</a:t>
            </a:r>
          </a:p>
          <a:p>
            <a:endParaRPr lang="en-US" altLang="ja-JP" sz="1400" dirty="0"/>
          </a:p>
          <a:p>
            <a:r>
              <a:rPr lang="en-US" altLang="ja-JP" sz="1400" dirty="0"/>
              <a:t>SharePoint-</a:t>
            </a:r>
            <a:r>
              <a:rPr lang="ja-JP" altLang="en-US" sz="1400" dirty="0"/>
              <a:t>サイトの利用状況</a:t>
            </a:r>
            <a:r>
              <a:rPr lang="en-US" altLang="ja-JP" sz="1400" dirty="0"/>
              <a:t>	</a:t>
            </a:r>
            <a:r>
              <a:rPr lang="ja-JP" altLang="en-US" sz="1400" dirty="0"/>
              <a:t>　　　 </a:t>
            </a:r>
            <a:r>
              <a:rPr lang="en-US" altLang="ja-JP" sz="1400" b="1" dirty="0" err="1">
                <a:solidFill>
                  <a:srgbClr val="FF0000"/>
                </a:solidFill>
              </a:rPr>
              <a:t>GetSharePointSiteUsageDetail</a:t>
            </a:r>
            <a:r>
              <a:rPr lang="en-US" altLang="ja-JP" sz="1400" b="1" dirty="0">
                <a:solidFill>
                  <a:srgbClr val="FF0000"/>
                </a:solidFill>
              </a:rPr>
              <a:t>-YYYYMMDD_XXXXXX</a:t>
            </a:r>
          </a:p>
          <a:p>
            <a:endParaRPr lang="en-US" altLang="ja-JP" sz="1400" dirty="0"/>
          </a:p>
          <a:p>
            <a:r>
              <a:rPr lang="en-US" altLang="ja-JP" sz="1400" dirty="0"/>
              <a:t>Yammer-</a:t>
            </a:r>
            <a:r>
              <a:rPr lang="ja-JP" altLang="en-US" sz="1400" dirty="0"/>
              <a:t>グループのアクティビティ        </a:t>
            </a:r>
            <a:r>
              <a:rPr lang="en-US" altLang="ja-JP" sz="1400" b="1" dirty="0" err="1">
                <a:solidFill>
                  <a:srgbClr val="FF0000"/>
                </a:solidFill>
              </a:rPr>
              <a:t>GetYammerGroupsActivityDetail</a:t>
            </a:r>
            <a:r>
              <a:rPr lang="en-US" altLang="ja-JP" sz="1400" b="1" dirty="0">
                <a:solidFill>
                  <a:srgbClr val="FF0000"/>
                </a:solidFill>
              </a:rPr>
              <a:t>-YYYYMMDD_XXXXXX</a:t>
            </a:r>
          </a:p>
          <a:p>
            <a:endParaRPr lang="en-US" altLang="ja-JP" sz="1400" dirty="0"/>
          </a:p>
          <a:p>
            <a:endParaRPr lang="en-US" altLang="ja-JP" sz="1400" dirty="0"/>
          </a:p>
          <a:p>
            <a:endParaRPr lang="en-US" altLang="ja-JP" sz="1400" dirty="0"/>
          </a:p>
          <a:p>
            <a:r>
              <a:rPr lang="en-US" altLang="ja-JP" sz="1400" dirty="0"/>
              <a:t>				YYYY:</a:t>
            </a:r>
            <a:r>
              <a:rPr lang="ja-JP" altLang="en-US" sz="1400" dirty="0"/>
              <a:t>年　例：</a:t>
            </a:r>
            <a:r>
              <a:rPr lang="en-US" altLang="ja-JP" sz="1400" dirty="0"/>
              <a:t>2018</a:t>
            </a:r>
          </a:p>
          <a:p>
            <a:r>
              <a:rPr lang="en-US" altLang="ja-JP" sz="1400" dirty="0"/>
              <a:t>				MM:</a:t>
            </a:r>
            <a:r>
              <a:rPr lang="ja-JP" altLang="en-US" sz="1400" dirty="0"/>
              <a:t>月　例：</a:t>
            </a:r>
            <a:r>
              <a:rPr lang="en-US" altLang="ja-JP" sz="1400" dirty="0"/>
              <a:t>08</a:t>
            </a:r>
          </a:p>
          <a:p>
            <a:r>
              <a:rPr lang="en-US" altLang="ja-JP" sz="1400" dirty="0"/>
              <a:t>				DD:</a:t>
            </a:r>
            <a:r>
              <a:rPr lang="ja-JP" altLang="en-US" sz="1400" dirty="0"/>
              <a:t>日　例：</a:t>
            </a:r>
            <a:r>
              <a:rPr lang="en-US" altLang="ja-JP" sz="1400" dirty="0"/>
              <a:t>19</a:t>
            </a:r>
          </a:p>
          <a:p>
            <a:r>
              <a:rPr lang="en-US" altLang="ja-JP" sz="1400" dirty="0"/>
              <a:t>				XXXXXX:</a:t>
            </a:r>
            <a:r>
              <a:rPr lang="ja-JP" altLang="en-US" sz="1400" dirty="0"/>
              <a:t>自由文字列</a:t>
            </a:r>
            <a:endParaRPr lang="en-US" altLang="ja-JP" sz="1400" dirty="0"/>
          </a:p>
        </p:txBody>
      </p:sp>
      <p:pic>
        <p:nvPicPr>
          <p:cNvPr id="32" name="図 31">
            <a:extLst>
              <a:ext uri="{FF2B5EF4-FFF2-40B4-BE49-F238E27FC236}">
                <a16:creationId xmlns:a16="http://schemas.microsoft.com/office/drawing/2014/main" id="{A04A6BB9-CD8E-4C4C-9374-47F694E08F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333" t="25920" r="29489" b="69246"/>
          <a:stretch/>
        </p:blipFill>
        <p:spPr>
          <a:xfrm>
            <a:off x="201336" y="3020037"/>
            <a:ext cx="3263318" cy="318860"/>
          </a:xfrm>
          <a:prstGeom prst="rect">
            <a:avLst/>
          </a:prstGeom>
        </p:spPr>
      </p:pic>
      <p:pic>
        <p:nvPicPr>
          <p:cNvPr id="34" name="図 33">
            <a:extLst>
              <a:ext uri="{FF2B5EF4-FFF2-40B4-BE49-F238E27FC236}">
                <a16:creationId xmlns:a16="http://schemas.microsoft.com/office/drawing/2014/main" id="{125FBB36-A431-424D-8E33-1157009E6C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685" t="78364" r="32933" b="17065"/>
          <a:stretch/>
        </p:blipFill>
        <p:spPr>
          <a:xfrm>
            <a:off x="167779" y="3833768"/>
            <a:ext cx="3212984" cy="310219"/>
          </a:xfrm>
          <a:prstGeom prst="rect">
            <a:avLst/>
          </a:prstGeom>
        </p:spPr>
      </p:pic>
      <p:cxnSp>
        <p:nvCxnSpPr>
          <p:cNvPr id="8" name="直線コネクタ 7">
            <a:extLst>
              <a:ext uri="{FF2B5EF4-FFF2-40B4-BE49-F238E27FC236}">
                <a16:creationId xmlns:a16="http://schemas.microsoft.com/office/drawing/2014/main" id="{F8C6A9C3-6455-4FDD-B360-BB4DB62CC8B7}"/>
              </a:ext>
            </a:extLst>
          </p:cNvPr>
          <p:cNvCxnSpPr/>
          <p:nvPr/>
        </p:nvCxnSpPr>
        <p:spPr>
          <a:xfrm>
            <a:off x="218114" y="2902590"/>
            <a:ext cx="11509695"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D02187EE-44FE-4A15-AB64-57747E7BDD3B}"/>
              </a:ext>
            </a:extLst>
          </p:cNvPr>
          <p:cNvSpPr txBox="1"/>
          <p:nvPr/>
        </p:nvSpPr>
        <p:spPr>
          <a:xfrm>
            <a:off x="264268" y="2593597"/>
            <a:ext cx="3091327" cy="307777"/>
          </a:xfrm>
          <a:prstGeom prst="rect">
            <a:avLst/>
          </a:prstGeom>
          <a:noFill/>
        </p:spPr>
        <p:txBody>
          <a:bodyPr wrap="square" rtlCol="0">
            <a:spAutoFit/>
          </a:bodyPr>
          <a:lstStyle/>
          <a:p>
            <a:r>
              <a:rPr lang="ja-JP" altLang="en-US" sz="1400" b="1" dirty="0"/>
              <a:t>保存先フォルダ名（後述参照）</a:t>
            </a:r>
            <a:endParaRPr lang="en-US" altLang="ja-JP" sz="1400" dirty="0"/>
          </a:p>
        </p:txBody>
      </p:sp>
    </p:spTree>
    <p:extLst>
      <p:ext uri="{BB962C8B-B14F-4D97-AF65-F5344CB8AC3E}">
        <p14:creationId xmlns:p14="http://schemas.microsoft.com/office/powerpoint/2010/main" val="4170215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SharePoint Online</a:t>
            </a:r>
            <a:endParaRPr lang="ja-JP" altLang="en-US" sz="3529" dirty="0">
              <a:solidFill>
                <a:schemeClr val="tx2"/>
              </a:soli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458965" y="1118398"/>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Viewed Or Edited File Count</a:t>
            </a:r>
          </a:p>
          <a:p>
            <a:r>
              <a:rPr lang="en-US" altLang="ja-JP" sz="1400" dirty="0"/>
              <a:t>Synced File Count</a:t>
            </a:r>
          </a:p>
          <a:p>
            <a:r>
              <a:rPr lang="en-US" altLang="ja-JP" sz="1400" dirty="0"/>
              <a:t>Shared Internally File Count</a:t>
            </a:r>
          </a:p>
          <a:p>
            <a:r>
              <a:rPr lang="en-US" altLang="ja-JP" sz="1400" dirty="0"/>
              <a:t>Shared Externally File Count</a:t>
            </a:r>
          </a:p>
          <a:p>
            <a:r>
              <a:rPr lang="en-US" altLang="ja-JP" sz="1400" dirty="0"/>
              <a:t>Visited Page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E2A64481-45C6-4C07-B646-6428BD2F81F9}"/>
              </a:ext>
            </a:extLst>
          </p:cNvPr>
          <p:cNvSpPr txBox="1"/>
          <p:nvPr/>
        </p:nvSpPr>
        <p:spPr>
          <a:xfrm>
            <a:off x="4406531" y="1104910"/>
            <a:ext cx="3935010" cy="38844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getSharePointSiteUsageDetail</a:t>
            </a:r>
            <a:endParaRPr lang="en-US" altLang="ja-JP" sz="1600" dirty="0">
              <a:solidFill>
                <a:srgbClr val="0070C0"/>
              </a:solidFill>
            </a:endParaRPr>
          </a:p>
          <a:p>
            <a:r>
              <a:rPr lang="en-US" altLang="ja-JP" sz="1400" dirty="0"/>
              <a:t>Report Refresh Date</a:t>
            </a:r>
          </a:p>
          <a:p>
            <a:r>
              <a:rPr lang="en-US" altLang="ja-JP" sz="1400" dirty="0"/>
              <a:t>Site Id</a:t>
            </a:r>
          </a:p>
          <a:p>
            <a:r>
              <a:rPr lang="en-US" altLang="ja-JP" sz="1400" dirty="0"/>
              <a:t>Site URL</a:t>
            </a:r>
          </a:p>
          <a:p>
            <a:r>
              <a:rPr lang="en-US" altLang="ja-JP" sz="1400" dirty="0"/>
              <a:t>Owner Display Name</a:t>
            </a:r>
          </a:p>
          <a:p>
            <a:r>
              <a:rPr lang="en-US" altLang="ja-JP" sz="1400" dirty="0"/>
              <a:t>Is Deleted</a:t>
            </a:r>
          </a:p>
          <a:p>
            <a:r>
              <a:rPr lang="en-US" altLang="ja-JP" sz="1400" dirty="0"/>
              <a:t>Last Activity Date</a:t>
            </a:r>
          </a:p>
          <a:p>
            <a:r>
              <a:rPr lang="en-US" altLang="ja-JP" sz="1400" dirty="0"/>
              <a:t>File Count</a:t>
            </a:r>
          </a:p>
          <a:p>
            <a:r>
              <a:rPr lang="en-US" altLang="ja-JP" sz="1400" dirty="0"/>
              <a:t>Active File Count</a:t>
            </a:r>
          </a:p>
          <a:p>
            <a:r>
              <a:rPr lang="en-US" altLang="ja-JP" sz="1400" dirty="0"/>
              <a:t>Page View Count</a:t>
            </a:r>
          </a:p>
          <a:p>
            <a:r>
              <a:rPr lang="en-US" altLang="ja-JP" sz="1400" dirty="0"/>
              <a:t>Visited Page Count</a:t>
            </a:r>
          </a:p>
          <a:p>
            <a:r>
              <a:rPr lang="en-US" altLang="ja-JP" sz="1400" dirty="0"/>
              <a:t>Storage Used (Byte)</a:t>
            </a:r>
          </a:p>
          <a:p>
            <a:r>
              <a:rPr lang="en-US" altLang="ja-JP" sz="1400" dirty="0"/>
              <a:t>Storage Allocated (Byte)</a:t>
            </a:r>
          </a:p>
          <a:p>
            <a:r>
              <a:rPr lang="en-US" altLang="ja-JP" sz="1400" dirty="0"/>
              <a:t>Root Web Template</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6" name="図 5">
            <a:extLst>
              <a:ext uri="{FF2B5EF4-FFF2-40B4-BE49-F238E27FC236}">
                <a16:creationId xmlns:a16="http://schemas.microsoft.com/office/drawing/2014/main" id="{84B909DF-4BE2-49C6-A896-4E1A673729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6277" y="2168493"/>
            <a:ext cx="493601" cy="269835"/>
          </a:xfrm>
          <a:prstGeom prst="rect">
            <a:avLst/>
          </a:prstGeom>
        </p:spPr>
      </p:pic>
      <p:sp>
        <p:nvSpPr>
          <p:cNvPr id="2" name="テキスト ボックス 1">
            <a:extLst>
              <a:ext uri="{FF2B5EF4-FFF2-40B4-BE49-F238E27FC236}">
                <a16:creationId xmlns:a16="http://schemas.microsoft.com/office/drawing/2014/main" id="{4584CCF4-9F05-4597-BB4F-10FDBE6BE039}"/>
              </a:ext>
            </a:extLst>
          </p:cNvPr>
          <p:cNvSpPr txBox="1"/>
          <p:nvPr/>
        </p:nvSpPr>
        <p:spPr>
          <a:xfrm>
            <a:off x="6899899" y="2155560"/>
            <a:ext cx="3980622" cy="307777"/>
          </a:xfrm>
          <a:prstGeom prst="rect">
            <a:avLst/>
          </a:prstGeom>
          <a:noFill/>
        </p:spPr>
        <p:txBody>
          <a:bodyPr wrap="square" rtlCol="0">
            <a:spAutoFit/>
          </a:bodyPr>
          <a:lstStyle/>
          <a:p>
            <a:r>
              <a:rPr lang="en-US" altLang="ja-JP" sz="1400" dirty="0"/>
              <a:t>SPO Group</a:t>
            </a:r>
            <a:r>
              <a:rPr lang="ja-JP" altLang="en-US" sz="1400" dirty="0"/>
              <a:t>サイトの場合サイト名が表示される</a:t>
            </a:r>
            <a:endParaRPr kumimoji="1" lang="ja-JP" altLang="en-US" sz="1400" dirty="0"/>
          </a:p>
        </p:txBody>
      </p:sp>
      <p:sp>
        <p:nvSpPr>
          <p:cNvPr id="7" name="スライド番号プレースホルダー 3">
            <a:extLst>
              <a:ext uri="{FF2B5EF4-FFF2-40B4-BE49-F238E27FC236}">
                <a16:creationId xmlns:a16="http://schemas.microsoft.com/office/drawing/2014/main" id="{2903F6E7-31B5-40E7-9F43-AE662EA8EECC}"/>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50</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007512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Skype for Business Online</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525726" y="1595555"/>
            <a:ext cx="3833084" cy="5093986"/>
          </a:xfrm>
          <a:prstGeom prst="rect">
            <a:avLst/>
          </a:prstGeom>
          <a:noFill/>
        </p:spPr>
        <p:txBody>
          <a:bodyPr wrap="square" lIns="179285" tIns="143428" rIns="179285" bIns="143428" rtlCol="0">
            <a:spAutoFit/>
          </a:bodyPr>
          <a:lstStyle/>
          <a:p>
            <a:r>
              <a:rPr lang="en-US" altLang="ja-JP" sz="1400" dirty="0"/>
              <a:t>Organized Conference App Sharing Count</a:t>
            </a:r>
          </a:p>
          <a:p>
            <a:r>
              <a:rPr lang="en-US" altLang="ja-JP" sz="1400" dirty="0"/>
              <a:t>Organized Conference Web Count</a:t>
            </a:r>
          </a:p>
          <a:p>
            <a:r>
              <a:rPr lang="en-US" altLang="ja-JP" sz="1400" dirty="0"/>
              <a:t>Organized Conference Dial-in/out 3rd Party Count</a:t>
            </a:r>
          </a:p>
          <a:p>
            <a:r>
              <a:rPr lang="en-US" altLang="ja-JP" sz="1400" dirty="0"/>
              <a:t>Organized Conference Dial-in/out Microsoft Count</a:t>
            </a:r>
          </a:p>
          <a:p>
            <a:r>
              <a:rPr lang="en-US" altLang="ja-JP" sz="1400" dirty="0"/>
              <a:t>Organized Conference Dial-in Microsoft Minutes</a:t>
            </a:r>
          </a:p>
          <a:p>
            <a:r>
              <a:rPr lang="en-US" altLang="ja-JP" sz="1400" dirty="0"/>
              <a:t>Organized Conference Dial-out Microsoft Minutes</a:t>
            </a:r>
          </a:p>
          <a:p>
            <a:r>
              <a:rPr lang="en-US" altLang="ja-JP" sz="1400" dirty="0"/>
              <a:t>Participated Conference IM Count</a:t>
            </a:r>
          </a:p>
          <a:p>
            <a:r>
              <a:rPr lang="en-US" altLang="ja-JP" sz="1400" dirty="0"/>
              <a:t>Participated Conference Audio/Video Count</a:t>
            </a:r>
          </a:p>
          <a:p>
            <a:r>
              <a:rPr lang="en-US" altLang="ja-JP" sz="1400" dirty="0"/>
              <a:t>Participated Conference Audio/Video Minutes</a:t>
            </a:r>
          </a:p>
          <a:p>
            <a:r>
              <a:rPr lang="en-US" altLang="ja-JP" sz="1400" dirty="0"/>
              <a:t>Participated Conference App Sharing Count</a:t>
            </a:r>
          </a:p>
          <a:p>
            <a:r>
              <a:rPr lang="en-US" altLang="ja-JP" sz="1400" dirty="0"/>
              <a:t>Participated Conference Web Count</a:t>
            </a:r>
          </a:p>
          <a:p>
            <a:r>
              <a:rPr lang="en-US" altLang="ja-JP" sz="1400" dirty="0"/>
              <a:t>Participated Conference Dial-in/out 3rd Party Count</a:t>
            </a:r>
          </a:p>
          <a:p>
            <a:r>
              <a:rPr lang="en-US" altLang="ja-JP" sz="1400" dirty="0"/>
              <a:t>Assigned Products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8418443" y="1042715"/>
            <a:ext cx="3418973" cy="3028805"/>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Used Windows</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8" name="テキスト ボックス 7">
            <a:extLst>
              <a:ext uri="{FF2B5EF4-FFF2-40B4-BE49-F238E27FC236}">
                <a16:creationId xmlns:a16="http://schemas.microsoft.com/office/drawing/2014/main" id="{B5030F24-CBAA-40EC-92B7-DE5B619D0333}"/>
              </a:ext>
            </a:extLst>
          </p:cNvPr>
          <p:cNvSpPr txBox="1"/>
          <p:nvPr/>
        </p:nvSpPr>
        <p:spPr>
          <a:xfrm>
            <a:off x="394361" y="1062154"/>
            <a:ext cx="4465874" cy="5392529"/>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getSkypeForBusinessActivityUserDetail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Is Deleted</a:t>
            </a:r>
          </a:p>
          <a:p>
            <a:r>
              <a:rPr lang="en-US" altLang="ja-JP" sz="1400" dirty="0"/>
              <a:t>Deleted Date</a:t>
            </a:r>
          </a:p>
          <a:p>
            <a:r>
              <a:rPr lang="en-US" altLang="ja-JP" sz="1400" dirty="0"/>
              <a:t>Last Activity Date</a:t>
            </a:r>
          </a:p>
          <a:p>
            <a:r>
              <a:rPr lang="en-US" altLang="ja-JP" sz="1400" dirty="0"/>
              <a:t>Total Peer-to-peer Session Count</a:t>
            </a:r>
          </a:p>
          <a:p>
            <a:r>
              <a:rPr lang="en-US" altLang="ja-JP" sz="1400" dirty="0"/>
              <a:t>Total Organized Conference Count</a:t>
            </a:r>
          </a:p>
          <a:p>
            <a:r>
              <a:rPr lang="en-US" altLang="ja-JP" sz="1400" dirty="0"/>
              <a:t>Total Participated Conference Count</a:t>
            </a:r>
          </a:p>
          <a:p>
            <a:r>
              <a:rPr lang="en-US" altLang="ja-JP" sz="1400" dirty="0"/>
              <a:t>Peer-to-peer Last Activity Date</a:t>
            </a:r>
          </a:p>
          <a:p>
            <a:r>
              <a:rPr lang="en-US" altLang="ja-JP" sz="1400" dirty="0"/>
              <a:t>Organized Conference Last Activity Date</a:t>
            </a:r>
          </a:p>
          <a:p>
            <a:r>
              <a:rPr lang="en-US" altLang="ja-JP" sz="1400" dirty="0"/>
              <a:t>Participated Conference Last Activity Date</a:t>
            </a:r>
          </a:p>
          <a:p>
            <a:r>
              <a:rPr lang="en-US" altLang="ja-JP" sz="1400" dirty="0"/>
              <a:t>Peer-to-peer IM Count</a:t>
            </a:r>
          </a:p>
          <a:p>
            <a:r>
              <a:rPr lang="en-US" altLang="ja-JP" sz="1400" dirty="0"/>
              <a:t>Peer-to-peer Audio Count</a:t>
            </a:r>
          </a:p>
          <a:p>
            <a:r>
              <a:rPr lang="en-US" altLang="ja-JP" sz="1400" dirty="0"/>
              <a:t>Peer-to-peer Audio Minutes</a:t>
            </a:r>
          </a:p>
          <a:p>
            <a:r>
              <a:rPr lang="en-US" altLang="ja-JP" sz="1400" dirty="0"/>
              <a:t>Peer-to-peer Video Count</a:t>
            </a:r>
          </a:p>
          <a:p>
            <a:r>
              <a:rPr lang="en-US" altLang="ja-JP" sz="1400" dirty="0"/>
              <a:t>Peer-to-peer Video Minutes</a:t>
            </a:r>
          </a:p>
          <a:p>
            <a:r>
              <a:rPr lang="en-US" altLang="ja-JP" sz="1400" dirty="0"/>
              <a:t>Peer-to-peer App Sharing Count</a:t>
            </a:r>
          </a:p>
          <a:p>
            <a:r>
              <a:rPr lang="en-US" altLang="ja-JP" sz="1400" dirty="0"/>
              <a:t>Peer-to-peer File Transfer Count</a:t>
            </a:r>
          </a:p>
          <a:p>
            <a:r>
              <a:rPr lang="en-US" altLang="ja-JP" sz="1400" dirty="0"/>
              <a:t>Organized Conference IM Count</a:t>
            </a:r>
          </a:p>
          <a:p>
            <a:r>
              <a:rPr lang="en-US" altLang="ja-JP" sz="1400" dirty="0"/>
              <a:t>Organized Conference Audio/Video Count</a:t>
            </a:r>
          </a:p>
          <a:p>
            <a:r>
              <a:rPr lang="en-US" altLang="ja-JP" sz="1400" dirty="0"/>
              <a:t>Organized Conference Audio/Video Minutes</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5E7A214F-2FCC-4659-A5EA-613674DF7E5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51</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425287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Yammer</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306566" y="1357009"/>
            <a:ext cx="3836556" cy="3238093"/>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Posted Count</a:t>
            </a:r>
          </a:p>
          <a:p>
            <a:r>
              <a:rPr lang="en-US" altLang="ja-JP" sz="1400" dirty="0"/>
              <a:t>Read Count</a:t>
            </a:r>
          </a:p>
          <a:p>
            <a:r>
              <a:rPr lang="en-US" altLang="ja-JP" sz="1400" dirty="0"/>
              <a:t>Liked Count</a:t>
            </a:r>
          </a:p>
          <a:p>
            <a:r>
              <a:rPr lang="en-US" altLang="ja-JP" sz="1400" dirty="0"/>
              <a:t>Assigned Products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946633" y="1355661"/>
            <a:ext cx="3999702" cy="3668980"/>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Display Name</a:t>
            </a:r>
          </a:p>
          <a:p>
            <a:r>
              <a:rPr lang="en-US" altLang="ja-JP" sz="1400" dirty="0"/>
              <a:t>User State</a:t>
            </a:r>
          </a:p>
          <a:p>
            <a:r>
              <a:rPr lang="en-US" altLang="ja-JP" sz="1400" dirty="0"/>
              <a:t>State Change Date</a:t>
            </a:r>
          </a:p>
          <a:p>
            <a:r>
              <a:rPr lang="en-US" altLang="ja-JP" sz="1400" dirty="0"/>
              <a:t>Last Activity Date</a:t>
            </a:r>
          </a:p>
          <a:p>
            <a:r>
              <a:rPr lang="en-US" altLang="ja-JP" sz="1400" dirty="0"/>
              <a:t>Used Web</a:t>
            </a:r>
          </a:p>
          <a:p>
            <a:r>
              <a:rPr lang="en-US" altLang="ja-JP" sz="1400" dirty="0"/>
              <a:t>Used Windows Phone</a:t>
            </a:r>
          </a:p>
          <a:p>
            <a:r>
              <a:rPr lang="en-US" altLang="ja-JP" sz="1400" dirty="0"/>
              <a:t>Used Android Phone</a:t>
            </a:r>
          </a:p>
          <a:p>
            <a:r>
              <a:rPr lang="en-US" altLang="ja-JP" sz="1400" dirty="0"/>
              <a:t>Used iPhone</a:t>
            </a:r>
          </a:p>
          <a:p>
            <a:r>
              <a:rPr lang="en-US" altLang="ja-JP" sz="1400" dirty="0"/>
              <a:t>Used iPad</a:t>
            </a:r>
          </a:p>
          <a:p>
            <a:r>
              <a:rPr lang="en-US" altLang="ja-JP" sz="1400" dirty="0"/>
              <a:t>Used Others</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テキスト ボックス 6">
            <a:extLst>
              <a:ext uri="{FF2B5EF4-FFF2-40B4-BE49-F238E27FC236}">
                <a16:creationId xmlns:a16="http://schemas.microsoft.com/office/drawing/2014/main" id="{FAE637F2-35C1-4633-BA95-ADBCC7C242E8}"/>
              </a:ext>
            </a:extLst>
          </p:cNvPr>
          <p:cNvSpPr txBox="1"/>
          <p:nvPr/>
        </p:nvSpPr>
        <p:spPr>
          <a:xfrm>
            <a:off x="7962673" y="1349562"/>
            <a:ext cx="3935010"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getYammerGroupsActivityDetail</a:t>
            </a:r>
            <a:endParaRPr lang="en-US" altLang="ja-JP" sz="1600" dirty="0">
              <a:solidFill>
                <a:srgbClr val="0070C0"/>
              </a:solidFill>
            </a:endParaRPr>
          </a:p>
          <a:p>
            <a:r>
              <a:rPr lang="en-US" altLang="ja-JP" sz="1400" dirty="0"/>
              <a:t>Report Refresh Date</a:t>
            </a:r>
          </a:p>
          <a:p>
            <a:r>
              <a:rPr lang="en-US" altLang="ja-JP" sz="1400" dirty="0"/>
              <a:t>Group Display Name</a:t>
            </a:r>
          </a:p>
          <a:p>
            <a:r>
              <a:rPr lang="en-US" altLang="ja-JP" sz="1400" dirty="0"/>
              <a:t>Is Deleted</a:t>
            </a:r>
          </a:p>
          <a:p>
            <a:r>
              <a:rPr lang="en-US" altLang="ja-JP" sz="1400" dirty="0"/>
              <a:t>Owner Principal Name</a:t>
            </a:r>
          </a:p>
          <a:p>
            <a:r>
              <a:rPr lang="en-US" altLang="ja-JP" sz="1400" dirty="0"/>
              <a:t>Last Activity Date</a:t>
            </a:r>
          </a:p>
          <a:p>
            <a:r>
              <a:rPr lang="en-US" altLang="ja-JP" sz="1400" dirty="0"/>
              <a:t>Group Type</a:t>
            </a:r>
          </a:p>
          <a:p>
            <a:r>
              <a:rPr lang="en-US" altLang="ja-JP" sz="1400" dirty="0"/>
              <a:t>Office 365 Connected</a:t>
            </a:r>
          </a:p>
          <a:p>
            <a:r>
              <a:rPr lang="en-US" altLang="ja-JP" sz="1400" dirty="0"/>
              <a:t>Member Count</a:t>
            </a:r>
          </a:p>
          <a:p>
            <a:r>
              <a:rPr lang="en-US" altLang="ja-JP" sz="1400" dirty="0"/>
              <a:t>Posted Count</a:t>
            </a:r>
          </a:p>
          <a:p>
            <a:r>
              <a:rPr lang="en-US" altLang="ja-JP" sz="1400" dirty="0"/>
              <a:t>Read Count</a:t>
            </a:r>
          </a:p>
          <a:p>
            <a:r>
              <a:rPr lang="en-US" altLang="ja-JP" sz="1400" dirty="0"/>
              <a:t>Liked Count</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pic>
        <p:nvPicPr>
          <p:cNvPr id="8" name="図 7">
            <a:extLst>
              <a:ext uri="{FF2B5EF4-FFF2-40B4-BE49-F238E27FC236}">
                <a16:creationId xmlns:a16="http://schemas.microsoft.com/office/drawing/2014/main" id="{5A48517A-ADED-4BF6-8FFF-D552DA091D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360" y="2204830"/>
            <a:ext cx="493601" cy="269835"/>
          </a:xfrm>
          <a:prstGeom prst="rect">
            <a:avLst/>
          </a:prstGeom>
        </p:spPr>
      </p:pic>
      <p:pic>
        <p:nvPicPr>
          <p:cNvPr id="10" name="図 9">
            <a:extLst>
              <a:ext uri="{FF2B5EF4-FFF2-40B4-BE49-F238E27FC236}">
                <a16:creationId xmlns:a16="http://schemas.microsoft.com/office/drawing/2014/main" id="{B0519536-F704-4F89-BF8A-D33150941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7455" y="2203173"/>
            <a:ext cx="493601" cy="269835"/>
          </a:xfrm>
          <a:prstGeom prst="rect">
            <a:avLst/>
          </a:prstGeom>
        </p:spPr>
      </p:pic>
      <p:pic>
        <p:nvPicPr>
          <p:cNvPr id="11" name="図 10">
            <a:extLst>
              <a:ext uri="{FF2B5EF4-FFF2-40B4-BE49-F238E27FC236}">
                <a16:creationId xmlns:a16="http://schemas.microsoft.com/office/drawing/2014/main" id="{AABCCE19-31FC-4715-B595-B68A56B7F0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77798" y="1977886"/>
            <a:ext cx="493601" cy="269835"/>
          </a:xfrm>
          <a:prstGeom prst="rect">
            <a:avLst/>
          </a:prstGeom>
        </p:spPr>
      </p:pic>
      <p:sp>
        <p:nvSpPr>
          <p:cNvPr id="12" name="スライド番号プレースホルダー 3">
            <a:extLst>
              <a:ext uri="{FF2B5EF4-FFF2-40B4-BE49-F238E27FC236}">
                <a16:creationId xmlns:a16="http://schemas.microsoft.com/office/drawing/2014/main" id="{C8418526-09A3-4787-89F8-7865C20B5458}"/>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52</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067659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151B019-EABF-4870-B741-28CCC7D50FDF}"/>
              </a:ext>
            </a:extLst>
          </p:cNvPr>
          <p:cNvSpPr txBox="1"/>
          <p:nvPr/>
        </p:nvSpPr>
        <p:spPr>
          <a:xfrm>
            <a:off x="236825" y="181746"/>
            <a:ext cx="8965244" cy="783797"/>
          </a:xfrm>
          <a:prstGeom prst="rect">
            <a:avLst/>
          </a:prstGeom>
          <a:noFill/>
        </p:spPr>
        <p:txBody>
          <a:bodyPr wrap="square" lIns="179285" tIns="143428" rIns="179285" bIns="143428" rtlCol="0">
            <a:spAutoFit/>
          </a:bodyPr>
          <a:lstStyle/>
          <a:p>
            <a:pPr>
              <a:lnSpc>
                <a:spcPct val="90000"/>
              </a:lnSpc>
              <a:spcAft>
                <a:spcPts val="588"/>
              </a:spcAft>
            </a:pPr>
            <a:r>
              <a:rPr lang="en-US" altLang="ja-JP" sz="3529" dirty="0">
                <a:solidFill>
                  <a:schemeClr val="tx2"/>
                </a:solidFill>
              </a:rPr>
              <a:t>Teams</a:t>
            </a:r>
            <a:endParaRPr lang="ja-JP" altLang="en-US" sz="3529" dirty="0">
              <a:solidFill>
                <a:schemeClr val="tx2"/>
              </a:solidFill>
            </a:endParaRPr>
          </a:p>
        </p:txBody>
      </p:sp>
      <p:sp>
        <p:nvSpPr>
          <p:cNvPr id="6" name="テキスト ボックス 5">
            <a:extLst>
              <a:ext uri="{FF2B5EF4-FFF2-40B4-BE49-F238E27FC236}">
                <a16:creationId xmlns:a16="http://schemas.microsoft.com/office/drawing/2014/main" id="{F203AF21-1911-4950-85FE-DA2E3A7FEB92}"/>
              </a:ext>
            </a:extLst>
          </p:cNvPr>
          <p:cNvSpPr txBox="1"/>
          <p:nvPr/>
        </p:nvSpPr>
        <p:spPr>
          <a:xfrm>
            <a:off x="4202705" y="1406705"/>
            <a:ext cx="3836556" cy="3173524"/>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getTeamsDeviceUsageUserDetail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Used Web</a:t>
            </a:r>
          </a:p>
          <a:p>
            <a:r>
              <a:rPr lang="en-US" altLang="ja-JP" sz="1400" dirty="0"/>
              <a:t>Used Windows Phone</a:t>
            </a:r>
          </a:p>
          <a:p>
            <a:r>
              <a:rPr lang="en-US" altLang="ja-JP" sz="1400" dirty="0"/>
              <a:t>Used iOS</a:t>
            </a:r>
          </a:p>
          <a:p>
            <a:r>
              <a:rPr lang="en-US" altLang="ja-JP" sz="1400" dirty="0"/>
              <a:t>Used Mac</a:t>
            </a:r>
          </a:p>
          <a:p>
            <a:r>
              <a:rPr lang="en-US" altLang="ja-JP" sz="1400" dirty="0"/>
              <a:t>Used Android Phone</a:t>
            </a:r>
          </a:p>
          <a:p>
            <a:r>
              <a:rPr lang="en-US" altLang="ja-JP" sz="1400" dirty="0"/>
              <a:t>Used Windows</a:t>
            </a:r>
          </a:p>
          <a:p>
            <a:r>
              <a:rPr lang="en-US" altLang="ja-JP" sz="1400" dirty="0"/>
              <a:t>Report Period</a:t>
            </a:r>
          </a:p>
        </p:txBody>
      </p:sp>
      <p:sp>
        <p:nvSpPr>
          <p:cNvPr id="9" name="テキスト ボックス 8">
            <a:extLst>
              <a:ext uri="{FF2B5EF4-FFF2-40B4-BE49-F238E27FC236}">
                <a16:creationId xmlns:a16="http://schemas.microsoft.com/office/drawing/2014/main" id="{473080BB-C139-4923-9498-7260621E757A}"/>
              </a:ext>
            </a:extLst>
          </p:cNvPr>
          <p:cNvSpPr txBox="1"/>
          <p:nvPr/>
        </p:nvSpPr>
        <p:spPr>
          <a:xfrm>
            <a:off x="328790" y="1385478"/>
            <a:ext cx="3999702" cy="3453537"/>
          </a:xfrm>
          <a:prstGeom prst="rect">
            <a:avLst/>
          </a:prstGeom>
          <a:noFill/>
        </p:spPr>
        <p:txBody>
          <a:bodyPr wrap="square" lIns="179285" tIns="143428" rIns="179285" bIns="143428" rtlCol="0">
            <a:spAutoFit/>
          </a:bodyPr>
          <a:lstStyle/>
          <a:p>
            <a:pPr marL="285750" indent="-285750">
              <a:lnSpc>
                <a:spcPct val="90000"/>
              </a:lnSpc>
              <a:spcAft>
                <a:spcPts val="588"/>
              </a:spcAft>
              <a:buFont typeface="Wingdings" panose="05000000000000000000" pitchFamily="2" charset="2"/>
              <a:buChar char="l"/>
            </a:pPr>
            <a:r>
              <a:rPr lang="en-US" altLang="ja-JP" sz="1600" dirty="0" err="1">
                <a:solidFill>
                  <a:srgbClr val="0070C0"/>
                </a:solidFill>
              </a:rPr>
              <a:t>getTeamsUserActivityUserDetail</a:t>
            </a:r>
            <a:endParaRPr lang="en-US" altLang="ja-JP" sz="1600" dirty="0">
              <a:solidFill>
                <a:srgbClr val="0070C0"/>
              </a:solidFill>
            </a:endParaRPr>
          </a:p>
          <a:p>
            <a:r>
              <a:rPr lang="en-US" altLang="ja-JP" sz="1400" dirty="0"/>
              <a:t>Report Refresh Date</a:t>
            </a:r>
          </a:p>
          <a:p>
            <a:r>
              <a:rPr lang="en-US" altLang="ja-JP" sz="1400" dirty="0"/>
              <a:t>User Principal Name</a:t>
            </a:r>
          </a:p>
          <a:p>
            <a:r>
              <a:rPr lang="en-US" altLang="ja-JP" sz="1400" dirty="0"/>
              <a:t>Last Activity Date</a:t>
            </a:r>
          </a:p>
          <a:p>
            <a:r>
              <a:rPr lang="en-US" altLang="ja-JP" sz="1400" dirty="0"/>
              <a:t>Is Deleted</a:t>
            </a:r>
          </a:p>
          <a:p>
            <a:r>
              <a:rPr lang="en-US" altLang="ja-JP" sz="1400" dirty="0"/>
              <a:t>Deleted Date</a:t>
            </a:r>
          </a:p>
          <a:p>
            <a:r>
              <a:rPr lang="en-US" altLang="ja-JP" sz="1400" dirty="0"/>
              <a:t>Assigned Products</a:t>
            </a:r>
          </a:p>
          <a:p>
            <a:r>
              <a:rPr lang="en-US" altLang="ja-JP" sz="1400" dirty="0"/>
              <a:t>Team Chat Message Count</a:t>
            </a:r>
          </a:p>
          <a:p>
            <a:r>
              <a:rPr lang="en-US" altLang="ja-JP" sz="1400" dirty="0"/>
              <a:t>Private Chat Message Count</a:t>
            </a:r>
          </a:p>
          <a:p>
            <a:r>
              <a:rPr lang="en-US" altLang="ja-JP" sz="1400" dirty="0"/>
              <a:t>Call Count</a:t>
            </a:r>
          </a:p>
          <a:p>
            <a:r>
              <a:rPr lang="en-US" altLang="ja-JP" sz="1400" dirty="0"/>
              <a:t>Meeting Count</a:t>
            </a:r>
          </a:p>
          <a:p>
            <a:r>
              <a:rPr lang="en-US" altLang="ja-JP" sz="1400" dirty="0"/>
              <a:t>Has Other Action</a:t>
            </a:r>
          </a:p>
          <a:p>
            <a:r>
              <a:rPr lang="en-US" altLang="ja-JP" sz="1400" dirty="0"/>
              <a:t>Report Period</a:t>
            </a:r>
          </a:p>
          <a:p>
            <a:pPr marL="285750" indent="-285750">
              <a:lnSpc>
                <a:spcPct val="90000"/>
              </a:lnSpc>
              <a:spcAft>
                <a:spcPts val="588"/>
              </a:spcAft>
              <a:buFont typeface="Wingdings" panose="05000000000000000000" pitchFamily="2" charset="2"/>
              <a:buChar char="l"/>
            </a:pPr>
            <a:endParaRPr lang="ja-JP" altLang="en-US" sz="2000" dirty="0">
              <a:gradFill>
                <a:gsLst>
                  <a:gs pos="2917">
                    <a:schemeClr val="tx1"/>
                  </a:gs>
                  <a:gs pos="30000">
                    <a:schemeClr val="tx1"/>
                  </a:gs>
                </a:gsLst>
                <a:lin ang="5400000" scaled="0"/>
              </a:gradFill>
            </a:endParaRPr>
          </a:p>
        </p:txBody>
      </p:sp>
      <p:sp>
        <p:nvSpPr>
          <p:cNvPr id="7" name="スライド番号プレースホルダー 3">
            <a:extLst>
              <a:ext uri="{FF2B5EF4-FFF2-40B4-BE49-F238E27FC236}">
                <a16:creationId xmlns:a16="http://schemas.microsoft.com/office/drawing/2014/main" id="{3A0BB156-30D7-4F19-89CE-C3857B996D35}"/>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53</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19414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en-US" altLang="ja-JP" sz="5882" dirty="0"/>
              <a:t>Teams</a:t>
            </a:r>
            <a:r>
              <a:rPr lang="ja-JP" altLang="en-US" sz="5882" dirty="0"/>
              <a:t>メンバ情報出力</a:t>
            </a:r>
            <a:br>
              <a:rPr lang="en-US" altLang="ja-JP" sz="5882" dirty="0"/>
            </a:br>
            <a:r>
              <a:rPr lang="en-US" altLang="ja-JP" sz="5882" dirty="0"/>
              <a:t>PowerShell</a:t>
            </a:r>
            <a:endParaRPr lang="ja-JP" altLang="en-US" sz="5882" dirty="0"/>
          </a:p>
        </p:txBody>
      </p:sp>
      <p:sp>
        <p:nvSpPr>
          <p:cNvPr id="2" name="テキスト プレースホルダー 1">
            <a:extLst>
              <a:ext uri="{FF2B5EF4-FFF2-40B4-BE49-F238E27FC236}">
                <a16:creationId xmlns:a16="http://schemas.microsoft.com/office/drawing/2014/main" id="{567F9069-8687-40B9-9B1C-75752F92628D}"/>
              </a:ext>
            </a:extLst>
          </p:cNvPr>
          <p:cNvSpPr>
            <a:spLocks noGrp="1"/>
          </p:cNvSpPr>
          <p:nvPr>
            <p:ph type="body" idx="1"/>
          </p:nvPr>
        </p:nvSpPr>
        <p:spPr/>
        <p:txBody>
          <a:bodyPr/>
          <a:lstStyle/>
          <a:p>
            <a:r>
              <a:rPr kumimoji="1" lang="en-US" altLang="ja-JP" b="1" dirty="0"/>
              <a:t>Microsoft</a:t>
            </a:r>
            <a:r>
              <a:rPr kumimoji="1" lang="ja-JP" altLang="en-US" b="1" dirty="0"/>
              <a:t> </a:t>
            </a:r>
            <a:r>
              <a:rPr kumimoji="1" lang="en-US" altLang="ja-JP" b="1" dirty="0"/>
              <a:t>Teams</a:t>
            </a:r>
            <a:r>
              <a:rPr kumimoji="1" lang="ja-JP" altLang="en-US" b="1" dirty="0"/>
              <a:t>のチームおよび所属メンバをリストアップする</a:t>
            </a:r>
            <a:br>
              <a:rPr kumimoji="1" lang="en-US" altLang="ja-JP" b="1" dirty="0"/>
            </a:br>
            <a:r>
              <a:rPr kumimoji="1" lang="en-US" altLang="ja-JP" b="1" dirty="0"/>
              <a:t>PowerShell</a:t>
            </a:r>
            <a:endParaRPr kumimoji="1" lang="ja-JP" altLang="en-US" b="1" dirty="0"/>
          </a:p>
        </p:txBody>
      </p:sp>
      <p:sp>
        <p:nvSpPr>
          <p:cNvPr id="4" name="テキスト ボックス 3">
            <a:extLst>
              <a:ext uri="{FF2B5EF4-FFF2-40B4-BE49-F238E27FC236}">
                <a16:creationId xmlns:a16="http://schemas.microsoft.com/office/drawing/2014/main" id="{3B62F452-3EEE-4F58-BF07-50E83EA4A1CF}"/>
              </a:ext>
            </a:extLst>
          </p:cNvPr>
          <p:cNvSpPr txBox="1"/>
          <p:nvPr/>
        </p:nvSpPr>
        <p:spPr>
          <a:xfrm>
            <a:off x="777444" y="5437075"/>
            <a:ext cx="11083018" cy="679572"/>
          </a:xfrm>
          <a:prstGeom prst="rect">
            <a:avLst/>
          </a:prstGeom>
          <a:noFill/>
        </p:spPr>
        <p:txBody>
          <a:bodyPr wrap="square" lIns="179285" tIns="143428" rIns="179285" bIns="143428" rtlCol="0">
            <a:spAutoFit/>
          </a:bodyPr>
          <a:lstStyle/>
          <a:p>
            <a:pPr lvl="0">
              <a:lnSpc>
                <a:spcPct val="90000"/>
              </a:lnSpc>
              <a:spcAft>
                <a:spcPts val="588"/>
              </a:spcAft>
            </a:pPr>
            <a:r>
              <a:rPr lang="en-US" altLang="ja-JP" sz="1400" dirty="0"/>
              <a:t>In case team name includes 2 bytes languages like Japanese:</a:t>
            </a:r>
            <a:br>
              <a:rPr lang="en-US" altLang="ja-JP" sz="1400" dirty="0"/>
            </a:br>
            <a:r>
              <a:rPr lang="en-US" altLang="ja-JP" sz="1400" dirty="0"/>
              <a:t>https://blogs.technet.microsoft.com/teamsjp/2018/02/28/get-teamlist/</a:t>
            </a:r>
          </a:p>
        </p:txBody>
      </p:sp>
    </p:spTree>
    <p:extLst>
      <p:ext uri="{BB962C8B-B14F-4D97-AF65-F5344CB8AC3E}">
        <p14:creationId xmlns:p14="http://schemas.microsoft.com/office/powerpoint/2010/main" val="32056195"/>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3">
            <a:extLst>
              <a:ext uri="{FF2B5EF4-FFF2-40B4-BE49-F238E27FC236}">
                <a16:creationId xmlns:a16="http://schemas.microsoft.com/office/drawing/2014/main" id="{E2917258-F100-4982-AF09-B0577CB839A4}"/>
              </a:ext>
            </a:extLst>
          </p:cNvPr>
          <p:cNvSpPr>
            <a:spLocks noGrp="1"/>
          </p:cNvSpPr>
          <p:nvPr>
            <p:ph type="title"/>
          </p:nvPr>
        </p:nvSpPr>
        <p:spPr>
          <a:xfrm>
            <a:off x="654341" y="365125"/>
            <a:ext cx="10699459" cy="753991"/>
          </a:xfrm>
        </p:spPr>
        <p:txBody>
          <a:bodyPr>
            <a:normAutofit/>
          </a:bodyPr>
          <a:lstStyle/>
          <a:p>
            <a:r>
              <a:rPr lang="en-US" altLang="ja-JP" sz="3529" dirty="0">
                <a:solidFill>
                  <a:schemeClr val="tx2"/>
                </a:solidFill>
                <a:latin typeface="+mn-lt"/>
                <a:ea typeface="+mn-ea"/>
                <a:cs typeface="+mn-cs"/>
              </a:rPr>
              <a:t>Teams</a:t>
            </a:r>
            <a:r>
              <a:rPr lang="ja-JP" altLang="en-US" sz="3529" dirty="0">
                <a:solidFill>
                  <a:schemeClr val="tx2"/>
                </a:solidFill>
                <a:latin typeface="+mn-lt"/>
                <a:ea typeface="+mn-ea"/>
                <a:cs typeface="+mn-cs"/>
              </a:rPr>
              <a:t>メンバ情報出力</a:t>
            </a:r>
            <a:r>
              <a:rPr lang="en-US" altLang="ja-JP" sz="3529" dirty="0">
                <a:solidFill>
                  <a:schemeClr val="tx2"/>
                </a:solidFill>
                <a:latin typeface="+mn-lt"/>
                <a:ea typeface="+mn-ea"/>
                <a:cs typeface="+mn-cs"/>
              </a:rPr>
              <a:t>PowerShell</a:t>
            </a:r>
            <a:endParaRPr lang="ja-JP" altLang="en-US" sz="3529" dirty="0">
              <a:solidFill>
                <a:schemeClr val="tx2"/>
              </a:solidFill>
              <a:latin typeface="+mn-lt"/>
              <a:ea typeface="+mn-ea"/>
              <a:cs typeface="+mn-cs"/>
            </a:endParaRPr>
          </a:p>
        </p:txBody>
      </p:sp>
      <p:sp>
        <p:nvSpPr>
          <p:cNvPr id="18" name="テキスト ボックス 17">
            <a:extLst>
              <a:ext uri="{FF2B5EF4-FFF2-40B4-BE49-F238E27FC236}">
                <a16:creationId xmlns:a16="http://schemas.microsoft.com/office/drawing/2014/main" id="{C713CB23-2437-4B02-B4E3-E8DE837B08B8}"/>
              </a:ext>
            </a:extLst>
          </p:cNvPr>
          <p:cNvSpPr txBox="1"/>
          <p:nvPr/>
        </p:nvSpPr>
        <p:spPr>
          <a:xfrm>
            <a:off x="407159" y="1600861"/>
            <a:ext cx="5797698" cy="2862322"/>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のチームおよび所属メンバ情報をリストアップする</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スクリプトのご案内。</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Microsoft</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Teams</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 </a:t>
            </a: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PowerShell</a:t>
            </a:r>
            <a:r>
              <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を利用。</a:t>
            </a: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lvl="1"/>
            <a:r>
              <a:rPr lang="ja-JP" altLang="en-US" dirty="0">
                <a:solidFill>
                  <a:prstClr val="black"/>
                </a:solidFill>
                <a:latin typeface="Segoe UI" panose="020B0502040204020203" pitchFamily="34" charset="0"/>
                <a:cs typeface="Segoe UI" panose="020B0502040204020203" pitchFamily="34" charset="0"/>
              </a:rPr>
              <a:t>本資料で紹介する</a:t>
            </a:r>
            <a:r>
              <a:rPr lang="en-US" altLang="ja-JP" dirty="0">
                <a:solidFill>
                  <a:prstClr val="black"/>
                </a:solidFill>
                <a:latin typeface="Segoe UI" panose="020B0502040204020203" pitchFamily="34" charset="0"/>
                <a:cs typeface="Segoe UI" panose="020B0502040204020203" pitchFamily="34" charset="0"/>
              </a:rPr>
              <a:t>Script</a:t>
            </a:r>
            <a:r>
              <a:rPr lang="ja-JP" altLang="en-US" dirty="0">
                <a:solidFill>
                  <a:prstClr val="black"/>
                </a:solidFill>
                <a:latin typeface="Segoe UI" panose="020B0502040204020203" pitchFamily="34" charset="0"/>
                <a:cs typeface="Segoe UI" panose="020B0502040204020203" pitchFamily="34" charset="0"/>
              </a:rPr>
              <a:t>一式に本</a:t>
            </a:r>
            <a:r>
              <a:rPr lang="en-US" altLang="ja-JP" dirty="0">
                <a:solidFill>
                  <a:prstClr val="black"/>
                </a:solidFill>
                <a:latin typeface="Segoe UI" panose="020B0502040204020203" pitchFamily="34" charset="0"/>
                <a:cs typeface="Segoe UI" panose="020B0502040204020203" pitchFamily="34" charset="0"/>
              </a:rPr>
              <a:t>PowerShell</a:t>
            </a:r>
            <a:r>
              <a:rPr lang="ja-JP" altLang="en-US" dirty="0">
                <a:solidFill>
                  <a:prstClr val="black"/>
                </a:solidFill>
                <a:latin typeface="Segoe UI" panose="020B0502040204020203" pitchFamily="34" charset="0"/>
                <a:cs typeface="Segoe UI" panose="020B0502040204020203" pitchFamily="34" charset="0"/>
              </a:rPr>
              <a:t>スクリプトは含まれます。</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b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br>
            <a:r>
              <a:rPr kumimoji="1" lang="en-US" altLang="ja-JP"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rPr>
              <a:t>https://blogs.technet.microsoft.com/teamsjp/2018/02/28/get-teamlist/</a:t>
            </a:r>
            <a:endParaRPr kumimoji="1" lang="ja-JP" altLang="en-US" b="0" i="0" u="none" strike="noStrike" kern="1200" cap="none" spc="0" normalizeH="0" baseline="0" noProof="0" dirty="0">
              <a:ln>
                <a:noFill/>
              </a:ln>
              <a:solidFill>
                <a:prstClr val="black"/>
              </a:solidFill>
              <a:effectLst/>
              <a:uLnTx/>
              <a:uFillTx/>
              <a:latin typeface="Segoe UI" panose="020B0502040204020203" pitchFamily="34" charset="0"/>
              <a:ea typeface="游ゴシック" panose="020B0400000000000000" pitchFamily="50" charset="-128"/>
              <a:cs typeface="Segoe UI" panose="020B0502040204020203" pitchFamily="34" charset="0"/>
            </a:endParaRPr>
          </a:p>
        </p:txBody>
      </p:sp>
      <p:sp>
        <p:nvSpPr>
          <p:cNvPr id="2" name="スライド番号プレースホルダー 1">
            <a:extLst>
              <a:ext uri="{FF2B5EF4-FFF2-40B4-BE49-F238E27FC236}">
                <a16:creationId xmlns:a16="http://schemas.microsoft.com/office/drawing/2014/main" id="{DBA133CD-9D77-43E4-9A20-10DC911AF5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E4FB8B-35D1-409B-8BCB-3FDFBBFE896D}"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D311DE29-CF1D-4611-ABEE-2E4348CE95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4444" y="1511216"/>
            <a:ext cx="5530720" cy="4767943"/>
          </a:xfrm>
          <a:prstGeom prst="rect">
            <a:avLst/>
          </a:prstGeom>
          <a:ln>
            <a:solidFill>
              <a:schemeClr val="bg1">
                <a:lumMod val="75000"/>
              </a:schemeClr>
            </a:solidFill>
          </a:ln>
        </p:spPr>
      </p:pic>
    </p:spTree>
    <p:extLst>
      <p:ext uri="{BB962C8B-B14F-4D97-AF65-F5344CB8AC3E}">
        <p14:creationId xmlns:p14="http://schemas.microsoft.com/office/powerpoint/2010/main" val="483585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512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2E62563-E9B0-4A8D-B641-C490CEE43C54}"/>
              </a:ext>
            </a:extLst>
          </p:cNvPr>
          <p:cNvSpPr>
            <a:spLocks noGrp="1"/>
          </p:cNvSpPr>
          <p:nvPr>
            <p:ph type="title"/>
          </p:nvPr>
        </p:nvSpPr>
        <p:spPr>
          <a:xfrm>
            <a:off x="831850" y="1709739"/>
            <a:ext cx="10515600" cy="2201310"/>
          </a:xfrm>
        </p:spPr>
        <p:txBody>
          <a:bodyPr/>
          <a:lstStyle/>
          <a:p>
            <a:r>
              <a:rPr lang="ja-JP" altLang="en-US" sz="5882" dirty="0"/>
              <a:t>利用データ取得準備手順</a:t>
            </a:r>
          </a:p>
        </p:txBody>
      </p:sp>
      <p:sp>
        <p:nvSpPr>
          <p:cNvPr id="8" name="テキスト プレースホルダー 7">
            <a:extLst>
              <a:ext uri="{FF2B5EF4-FFF2-40B4-BE49-F238E27FC236}">
                <a16:creationId xmlns:a16="http://schemas.microsoft.com/office/drawing/2014/main" id="{34675582-8B34-4EF5-B714-0BEA99C3DA59}"/>
              </a:ext>
            </a:extLst>
          </p:cNvPr>
          <p:cNvSpPr>
            <a:spLocks noGrp="1"/>
          </p:cNvSpPr>
          <p:nvPr>
            <p:ph type="body" idx="1"/>
          </p:nvPr>
        </p:nvSpPr>
        <p:spPr/>
        <p:txBody>
          <a:bodyPr/>
          <a:lstStyle/>
          <a:p>
            <a:r>
              <a:rPr lang="en-US" altLang="ja-JP" dirty="0"/>
              <a:t>Power</a:t>
            </a:r>
            <a:r>
              <a:rPr lang="ja-JP" altLang="en-US" dirty="0"/>
              <a:t> </a:t>
            </a:r>
            <a:r>
              <a:rPr lang="en-US" altLang="ja-JP" dirty="0"/>
              <a:t>BI</a:t>
            </a:r>
            <a:r>
              <a:rPr lang="ja-JP" altLang="en-US" dirty="0"/>
              <a:t>テンプレートサンプルで利用するデータを</a:t>
            </a:r>
            <a:br>
              <a:rPr lang="en-US" altLang="ja-JP" dirty="0"/>
            </a:br>
            <a:r>
              <a:rPr lang="ja-JP" altLang="en-US" dirty="0"/>
              <a:t>“自動的に取得する”環境の準備する手順を解説します。</a:t>
            </a:r>
          </a:p>
        </p:txBody>
      </p:sp>
    </p:spTree>
    <p:extLst>
      <p:ext uri="{BB962C8B-B14F-4D97-AF65-F5344CB8AC3E}">
        <p14:creationId xmlns:p14="http://schemas.microsoft.com/office/powerpoint/2010/main" val="26369250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5" y="181746"/>
            <a:ext cx="9388799" cy="778454"/>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０．事前準備</a:t>
            </a:r>
          </a:p>
        </p:txBody>
      </p:sp>
      <p:sp>
        <p:nvSpPr>
          <p:cNvPr id="7" name="テキスト ボックス 6">
            <a:extLst>
              <a:ext uri="{FF2B5EF4-FFF2-40B4-BE49-F238E27FC236}">
                <a16:creationId xmlns:a16="http://schemas.microsoft.com/office/drawing/2014/main" id="{002B5121-D0C2-4CBF-9C71-EB67F783B603}"/>
              </a:ext>
            </a:extLst>
          </p:cNvPr>
          <p:cNvSpPr txBox="1"/>
          <p:nvPr/>
        </p:nvSpPr>
        <p:spPr>
          <a:xfrm>
            <a:off x="378010" y="1170041"/>
            <a:ext cx="10744080" cy="1062818"/>
          </a:xfrm>
          <a:prstGeom prst="rect">
            <a:avLst/>
          </a:prstGeom>
          <a:noFill/>
        </p:spPr>
        <p:txBody>
          <a:bodyPr wrap="square" lIns="179285" tIns="143428" rIns="179285" bIns="143428" rtlCol="0">
            <a:spAutoFit/>
          </a:bodyPr>
          <a:lstStyle/>
          <a:p>
            <a:pPr>
              <a:lnSpc>
                <a:spcPct val="90000"/>
              </a:lnSpc>
              <a:spcAft>
                <a:spcPts val="588"/>
              </a:spcAft>
            </a:pPr>
            <a:r>
              <a:rPr lang="ja-JP" altLang="en-US" dirty="0">
                <a:gradFill>
                  <a:gsLst>
                    <a:gs pos="2917">
                      <a:schemeClr val="tx1"/>
                    </a:gs>
                    <a:gs pos="30000">
                      <a:schemeClr val="tx1"/>
                    </a:gs>
                  </a:gsLst>
                  <a:lin ang="5400000" scaled="0"/>
                </a:gradFill>
              </a:rPr>
              <a:t>①　</a:t>
            </a:r>
            <a:r>
              <a:rPr lang="en-US" altLang="ja-JP" dirty="0">
                <a:gradFill>
                  <a:gsLst>
                    <a:gs pos="2917">
                      <a:schemeClr val="tx1"/>
                    </a:gs>
                    <a:gs pos="30000">
                      <a:schemeClr val="tx1"/>
                    </a:gs>
                  </a:gsLst>
                  <a:lin ang="5400000" scaled="0"/>
                </a:gradFill>
              </a:rPr>
              <a:t>SharePoint Online</a:t>
            </a:r>
            <a:r>
              <a:rPr lang="ja-JP" altLang="en-US" dirty="0">
                <a:gradFill>
                  <a:gsLst>
                    <a:gs pos="2917">
                      <a:schemeClr val="tx1"/>
                    </a:gs>
                    <a:gs pos="30000">
                      <a:schemeClr val="tx1"/>
                    </a:gs>
                  </a:gsLst>
                  <a:lin ang="5400000" scaled="0"/>
                </a:gradFill>
              </a:rPr>
              <a:t>へファイルを自動アップロードする</a:t>
            </a:r>
            <a:r>
              <a:rPr lang="en-US" altLang="ja-JP" dirty="0">
                <a:gradFill>
                  <a:gsLst>
                    <a:gs pos="2917">
                      <a:schemeClr val="tx1"/>
                    </a:gs>
                    <a:gs pos="30000">
                      <a:schemeClr val="tx1"/>
                    </a:gs>
                  </a:gsLst>
                  <a:lin ang="5400000" scaled="0"/>
                </a:gradFill>
              </a:rPr>
              <a:t>PowerShell</a:t>
            </a:r>
            <a:r>
              <a:rPr lang="ja-JP" altLang="en-US" dirty="0">
                <a:gradFill>
                  <a:gsLst>
                    <a:gs pos="2917">
                      <a:schemeClr val="tx1"/>
                    </a:gs>
                    <a:gs pos="30000">
                      <a:schemeClr val="tx1"/>
                    </a:gs>
                  </a:gsLst>
                  <a:lin ang="5400000" scaled="0"/>
                </a:gradFill>
              </a:rPr>
              <a:t>スクリプトを利用するために以下をダウンロードおよびインストールする。</a:t>
            </a:r>
            <a:br>
              <a:rPr lang="en-US" altLang="ja-JP" sz="2353" dirty="0">
                <a:gradFill>
                  <a:gsLst>
                    <a:gs pos="2917">
                      <a:schemeClr val="tx1"/>
                    </a:gs>
                    <a:gs pos="30000">
                      <a:schemeClr val="tx1"/>
                    </a:gs>
                  </a:gsLst>
                  <a:lin ang="5400000" scaled="0"/>
                </a:gradFill>
              </a:rPr>
            </a:br>
            <a:endParaRPr lang="en-US" altLang="ja-JP" sz="1961" dirty="0">
              <a:gradFill>
                <a:gsLst>
                  <a:gs pos="2917">
                    <a:schemeClr val="tx1"/>
                  </a:gs>
                  <a:gs pos="30000">
                    <a:schemeClr val="tx1"/>
                  </a:gs>
                </a:gsLst>
                <a:lin ang="5400000" scaled="0"/>
              </a:gradFill>
            </a:endParaRPr>
          </a:p>
        </p:txBody>
      </p:sp>
      <p:sp>
        <p:nvSpPr>
          <p:cNvPr id="10" name="テキスト ボックス 9">
            <a:extLst>
              <a:ext uri="{FF2B5EF4-FFF2-40B4-BE49-F238E27FC236}">
                <a16:creationId xmlns:a16="http://schemas.microsoft.com/office/drawing/2014/main" id="{0B887084-5FB3-4288-ABE7-0478B930CC26}"/>
              </a:ext>
            </a:extLst>
          </p:cNvPr>
          <p:cNvSpPr txBox="1"/>
          <p:nvPr/>
        </p:nvSpPr>
        <p:spPr>
          <a:xfrm>
            <a:off x="436077" y="2657147"/>
            <a:ext cx="7214683" cy="3346520"/>
          </a:xfrm>
          <a:prstGeom prst="rect">
            <a:avLst/>
          </a:prstGeom>
          <a:noFill/>
        </p:spPr>
        <p:txBody>
          <a:bodyPr wrap="square" lIns="179285" tIns="143428" rIns="179285" bIns="143428" rtlCol="0">
            <a:spAutoFit/>
          </a:bodyPr>
          <a:lstStyle/>
          <a:p>
            <a:pPr>
              <a:lnSpc>
                <a:spcPct val="90000"/>
              </a:lnSpc>
              <a:spcAft>
                <a:spcPts val="588"/>
              </a:spcAft>
            </a:pPr>
            <a:r>
              <a:rPr lang="en-US" altLang="ja-JP" dirty="0"/>
              <a:t>PnP-PowerShell </a:t>
            </a:r>
            <a:r>
              <a:rPr lang="ja-JP" altLang="en-US" dirty="0">
                <a:gradFill>
                  <a:gsLst>
                    <a:gs pos="2917">
                      <a:schemeClr val="tx1"/>
                    </a:gs>
                    <a:gs pos="30000">
                      <a:schemeClr val="tx1"/>
                    </a:gs>
                  </a:gsLst>
                  <a:lin ang="5400000" scaled="0"/>
                </a:gradFill>
              </a:rPr>
              <a:t>のダウンロード </a:t>
            </a:r>
            <a:r>
              <a:rPr lang="en-US" altLang="ja-JP" dirty="0">
                <a:gradFill>
                  <a:gsLst>
                    <a:gs pos="2917">
                      <a:schemeClr val="tx1"/>
                    </a:gs>
                    <a:gs pos="30000">
                      <a:schemeClr val="tx1"/>
                    </a:gs>
                  </a:gsLst>
                  <a:lin ang="5400000" scaled="0"/>
                </a:gradFill>
              </a:rPr>
              <a:t>(SharePointPnPPowerShellOnline.msi)</a:t>
            </a:r>
          </a:p>
          <a:p>
            <a:pPr>
              <a:lnSpc>
                <a:spcPct val="90000"/>
              </a:lnSpc>
              <a:spcAft>
                <a:spcPts val="588"/>
              </a:spcAft>
            </a:pPr>
            <a:br>
              <a:rPr lang="en-US" altLang="ja-JP" dirty="0">
                <a:gradFill>
                  <a:gsLst>
                    <a:gs pos="2917">
                      <a:schemeClr val="tx1"/>
                    </a:gs>
                    <a:gs pos="30000">
                      <a:schemeClr val="tx1"/>
                    </a:gs>
                  </a:gsLst>
                  <a:lin ang="5400000" scaled="0"/>
                </a:gradFill>
              </a:rPr>
            </a:br>
            <a:r>
              <a:rPr lang="en-US" altLang="ja-JP" dirty="0">
                <a:gradFill>
                  <a:gsLst>
                    <a:gs pos="2917">
                      <a:schemeClr val="tx1"/>
                    </a:gs>
                    <a:gs pos="30000">
                      <a:schemeClr val="tx1"/>
                    </a:gs>
                  </a:gsLst>
                  <a:lin ang="5400000" scaled="0"/>
                </a:gradFill>
                <a:hlinkClick r:id="rId2"/>
              </a:rPr>
              <a:t>https://github.com/SharePoint/PnP-PowerShell/releases</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モジュールは随時更新されていますので、</a:t>
            </a:r>
            <a:endParaRPr lang="en-US" altLang="ja-JP" dirty="0">
              <a:gradFill>
                <a:gsLst>
                  <a:gs pos="2917">
                    <a:schemeClr val="tx1"/>
                  </a:gs>
                  <a:gs pos="30000">
                    <a:schemeClr val="tx1"/>
                  </a:gs>
                </a:gsLst>
                <a:lin ang="5400000" scaled="0"/>
              </a:gradFill>
            </a:endParaRPr>
          </a:p>
          <a:p>
            <a:pPr>
              <a:lnSpc>
                <a:spcPct val="90000"/>
              </a:lnSpc>
              <a:spcAft>
                <a:spcPts val="588"/>
              </a:spcAft>
            </a:pPr>
            <a:r>
              <a:rPr lang="ja-JP" altLang="en-US" dirty="0">
                <a:gradFill>
                  <a:gsLst>
                    <a:gs pos="2917">
                      <a:schemeClr val="tx1"/>
                    </a:gs>
                    <a:gs pos="30000">
                      <a:schemeClr val="tx1"/>
                    </a:gs>
                  </a:gsLst>
                  <a:lin ang="5400000" scaled="0"/>
                </a:gradFill>
              </a:rPr>
              <a:t>その時点で最新のバージョンをご利用ください。</a:t>
            </a: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dirty="0">
              <a:gradFill>
                <a:gsLst>
                  <a:gs pos="2917">
                    <a:schemeClr val="tx1"/>
                  </a:gs>
                  <a:gs pos="30000">
                    <a:schemeClr val="tx1"/>
                  </a:gs>
                </a:gsLst>
                <a:lin ang="5400000" scaled="0"/>
              </a:gradFill>
            </a:endParaRPr>
          </a:p>
          <a:p>
            <a:pPr>
              <a:lnSpc>
                <a:spcPct val="90000"/>
              </a:lnSpc>
              <a:spcAft>
                <a:spcPts val="588"/>
              </a:spcAft>
            </a:pPr>
            <a:endParaRPr lang="en-US" altLang="ja-JP" sz="1961"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EAF5ABBA-C7BA-464D-9DEC-65FD76291D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063" y="2232859"/>
            <a:ext cx="5101475" cy="3854874"/>
          </a:xfrm>
          <a:prstGeom prst="rect">
            <a:avLst/>
          </a:prstGeom>
          <a:ln>
            <a:solidFill>
              <a:schemeClr val="accent1"/>
            </a:solidFill>
          </a:ln>
        </p:spPr>
      </p:pic>
      <p:sp>
        <p:nvSpPr>
          <p:cNvPr id="8" name="正方形/長方形 7">
            <a:extLst>
              <a:ext uri="{FF2B5EF4-FFF2-40B4-BE49-F238E27FC236}">
                <a16:creationId xmlns:a16="http://schemas.microsoft.com/office/drawing/2014/main" id="{11FDCD4E-1A92-4355-90FB-898F7A3EEDAA}"/>
              </a:ext>
            </a:extLst>
          </p:cNvPr>
          <p:cNvSpPr/>
          <p:nvPr/>
        </p:nvSpPr>
        <p:spPr>
          <a:xfrm>
            <a:off x="8447313" y="5173333"/>
            <a:ext cx="1178311" cy="1650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スライド番号プレースホルダー 3">
            <a:extLst>
              <a:ext uri="{FF2B5EF4-FFF2-40B4-BE49-F238E27FC236}">
                <a16:creationId xmlns:a16="http://schemas.microsoft.com/office/drawing/2014/main" id="{9BDA2A26-B4D0-42DC-BAD6-A9B3F4F73352}"/>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7</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7620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1986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 Azure</a:t>
            </a:r>
            <a:r>
              <a:rPr lang="ja-JP" altLang="en-US" sz="3529" dirty="0">
                <a:solidFill>
                  <a:schemeClr val="tx2"/>
                </a:solidFill>
              </a:rPr>
              <a:t>アプリケーションの作成（手動）</a:t>
            </a:r>
          </a:p>
        </p:txBody>
      </p:sp>
      <p:sp>
        <p:nvSpPr>
          <p:cNvPr id="6" name="テキスト ボックス 5">
            <a:extLst>
              <a:ext uri="{FF2B5EF4-FFF2-40B4-BE49-F238E27FC236}">
                <a16:creationId xmlns:a16="http://schemas.microsoft.com/office/drawing/2014/main" id="{0BEF8B50-B4E2-4CEB-900A-0D09515378A9}"/>
              </a:ext>
            </a:extLst>
          </p:cNvPr>
          <p:cNvSpPr txBox="1"/>
          <p:nvPr/>
        </p:nvSpPr>
        <p:spPr>
          <a:xfrm>
            <a:off x="444617" y="1099449"/>
            <a:ext cx="11501306" cy="540945"/>
          </a:xfrm>
          <a:prstGeom prst="rect">
            <a:avLst/>
          </a:prstGeom>
          <a:noFill/>
        </p:spPr>
        <p:txBody>
          <a:bodyPr wrap="square" lIns="179285" tIns="143428" rIns="179285" bIns="143428" rtlCol="0">
            <a:spAutoFit/>
          </a:bodyPr>
          <a:lstStyle/>
          <a:p>
            <a:pPr>
              <a:lnSpc>
                <a:spcPct val="90000"/>
              </a:lnSpc>
              <a:spcAft>
                <a:spcPts val="588"/>
              </a:spcAft>
            </a:pPr>
            <a:r>
              <a:rPr lang="ja-JP" altLang="en-US" b="1" dirty="0">
                <a:gradFill>
                  <a:gsLst>
                    <a:gs pos="2917">
                      <a:schemeClr val="tx1"/>
                    </a:gs>
                    <a:gs pos="30000">
                      <a:schemeClr val="tx1"/>
                    </a:gs>
                  </a:gsLst>
                  <a:lin ang="5400000" scaled="0"/>
                </a:gradFill>
              </a:rPr>
              <a:t>（オプション）</a:t>
            </a:r>
            <a:r>
              <a:rPr lang="en-US" altLang="ja-JP" b="1" dirty="0">
                <a:gradFill>
                  <a:gsLst>
                    <a:gs pos="2917">
                      <a:schemeClr val="tx1"/>
                    </a:gs>
                    <a:gs pos="30000">
                      <a:schemeClr val="tx1"/>
                    </a:gs>
                  </a:gsLst>
                  <a:lin ang="5400000" scaled="0"/>
                </a:gradFill>
              </a:rPr>
              <a:t>Azure</a:t>
            </a:r>
            <a:r>
              <a:rPr lang="ja-JP" altLang="en-US" b="1" dirty="0">
                <a:gradFill>
                  <a:gsLst>
                    <a:gs pos="2917">
                      <a:schemeClr val="tx1"/>
                    </a:gs>
                    <a:gs pos="30000">
                      <a:schemeClr val="tx1"/>
                    </a:gs>
                  </a:gsLst>
                  <a:lin ang="5400000" scaled="0"/>
                </a:gradFill>
              </a:rPr>
              <a:t>アプリケーション登録は、</a:t>
            </a:r>
            <a:r>
              <a:rPr lang="en-US" altLang="ja-JP" b="1" dirty="0">
                <a:gradFill>
                  <a:gsLst>
                    <a:gs pos="2917">
                      <a:schemeClr val="tx1"/>
                    </a:gs>
                    <a:gs pos="30000">
                      <a:schemeClr val="tx1"/>
                    </a:gs>
                  </a:gsLst>
                  <a:lin ang="5400000" scaled="0"/>
                </a:gradFill>
              </a:rPr>
              <a:t>Azure</a:t>
            </a:r>
            <a:r>
              <a:rPr lang="ja-JP" altLang="en-US" b="1" dirty="0">
                <a:gradFill>
                  <a:gsLst>
                    <a:gs pos="2917">
                      <a:schemeClr val="tx1"/>
                    </a:gs>
                    <a:gs pos="30000">
                      <a:schemeClr val="tx1"/>
                    </a:gs>
                  </a:gsLst>
                  <a:lin ang="5400000" scaled="0"/>
                </a:gradFill>
              </a:rPr>
              <a:t> </a:t>
            </a:r>
            <a:r>
              <a:rPr lang="en-US" altLang="ja-JP" b="1" dirty="0">
                <a:gradFill>
                  <a:gsLst>
                    <a:gs pos="2917">
                      <a:schemeClr val="tx1"/>
                    </a:gs>
                    <a:gs pos="30000">
                      <a:schemeClr val="tx1"/>
                    </a:gs>
                  </a:gsLst>
                  <a:lin ang="5400000" scaled="0"/>
                </a:gradFill>
              </a:rPr>
              <a:t>AD</a:t>
            </a:r>
            <a:r>
              <a:rPr lang="ja-JP" altLang="en-US" b="1" dirty="0">
                <a:gradFill>
                  <a:gsLst>
                    <a:gs pos="2917">
                      <a:schemeClr val="tx1"/>
                    </a:gs>
                    <a:gs pos="30000">
                      <a:schemeClr val="tx1"/>
                    </a:gs>
                  </a:gsLst>
                  <a:lin ang="5400000" scaled="0"/>
                </a:gradFill>
              </a:rPr>
              <a:t>管理ポータルから手動で作成することも可能です。</a:t>
            </a:r>
            <a:endParaRPr lang="en-US" altLang="ja-JP" b="1" dirty="0">
              <a:gradFill>
                <a:gsLst>
                  <a:gs pos="2917">
                    <a:schemeClr val="tx1"/>
                  </a:gs>
                  <a:gs pos="30000">
                    <a:schemeClr val="tx1"/>
                  </a:gs>
                </a:gsLst>
                <a:lin ang="5400000" scaled="0"/>
              </a:gradFill>
            </a:endParaRP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8</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A2B82A8-58AF-478B-804E-972D20482F85}"/>
              </a:ext>
            </a:extLst>
          </p:cNvPr>
          <p:cNvSpPr txBox="1"/>
          <p:nvPr/>
        </p:nvSpPr>
        <p:spPr>
          <a:xfrm>
            <a:off x="403177" y="1589490"/>
            <a:ext cx="11506573" cy="3018674"/>
          </a:xfrm>
          <a:prstGeom prst="rect">
            <a:avLst/>
          </a:prstGeom>
          <a:noFill/>
        </p:spPr>
        <p:txBody>
          <a:bodyPr wrap="square" lIns="179285" tIns="143428" rIns="179285" bIns="143428" rtlCol="0">
            <a:spAutoFit/>
          </a:bodyPr>
          <a:lstStyle/>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Portal </a:t>
            </a:r>
            <a:r>
              <a:rPr lang="ja-JP" altLang="en-US" dirty="0">
                <a:gradFill>
                  <a:gsLst>
                    <a:gs pos="2917">
                      <a:schemeClr val="tx1"/>
                    </a:gs>
                    <a:gs pos="30000">
                      <a:schemeClr val="tx1"/>
                    </a:gs>
                  </a:gsLst>
                  <a:lin ang="5400000" scaled="0"/>
                </a:gradFill>
              </a:rPr>
              <a:t>へアクセスするため</a:t>
            </a:r>
            <a:r>
              <a:rPr lang="en-US" altLang="ja-JP" dirty="0">
                <a:gradFill>
                  <a:gsLst>
                    <a:gs pos="2917">
                      <a:schemeClr val="tx1"/>
                    </a:gs>
                    <a:gs pos="30000">
                      <a:schemeClr val="tx1"/>
                    </a:gs>
                  </a:gsLst>
                  <a:lin ang="5400000" scaled="0"/>
                </a:gradFill>
              </a:rPr>
              <a:t>WEB</a:t>
            </a:r>
            <a:r>
              <a:rPr lang="ja-JP" altLang="en-US" dirty="0">
                <a:gradFill>
                  <a:gsLst>
                    <a:gs pos="2917">
                      <a:schemeClr val="tx1"/>
                    </a:gs>
                    <a:gs pos="30000">
                      <a:schemeClr val="tx1"/>
                    </a:gs>
                  </a:gsLst>
                  <a:lin ang="5400000" scaled="0"/>
                </a:gradFill>
              </a:rPr>
              <a:t>ブラウザより「</a:t>
            </a:r>
            <a:r>
              <a:rPr lang="en-US" altLang="ja-JP" dirty="0">
                <a:gradFill>
                  <a:gsLst>
                    <a:gs pos="2917">
                      <a:schemeClr val="tx1"/>
                    </a:gs>
                    <a:gs pos="30000">
                      <a:schemeClr val="tx1"/>
                    </a:gs>
                  </a:gsLst>
                  <a:lin ang="5400000" scaled="0"/>
                </a:gradFill>
              </a:rPr>
              <a:t>https://portal.azure.com </a:t>
            </a:r>
            <a:r>
              <a:rPr lang="ja-JP" altLang="en-US" dirty="0">
                <a:gradFill>
                  <a:gsLst>
                    <a:gs pos="2917">
                      <a:schemeClr val="tx1"/>
                    </a:gs>
                    <a:gs pos="30000">
                      <a:schemeClr val="tx1"/>
                    </a:gs>
                  </a:gsLst>
                  <a:lin ang="5400000" scaled="0"/>
                </a:gradFill>
              </a:rPr>
              <a:t>」へアクセスします。</a:t>
            </a: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ユーザー</a:t>
            </a:r>
            <a:r>
              <a:rPr lang="en-US" altLang="ja-JP" dirty="0">
                <a:gradFill>
                  <a:gsLst>
                    <a:gs pos="2917">
                      <a:schemeClr val="tx1"/>
                    </a:gs>
                    <a:gs pos="30000">
                      <a:schemeClr val="tx1"/>
                    </a:gs>
                  </a:gsLst>
                  <a:lin ang="5400000" scaled="0"/>
                </a:gradFill>
              </a:rPr>
              <a:t>ID</a:t>
            </a:r>
            <a:r>
              <a:rPr lang="ja-JP" altLang="en-US" dirty="0">
                <a:gradFill>
                  <a:gsLst>
                    <a:gs pos="2917">
                      <a:schemeClr val="tx1"/>
                    </a:gs>
                    <a:gs pos="30000">
                      <a:schemeClr val="tx1"/>
                    </a:gs>
                  </a:gsLst>
                  <a:lin ang="5400000" scaled="0"/>
                </a:gradFill>
              </a:rPr>
              <a:t>とパスワードは </a:t>
            </a:r>
            <a:r>
              <a:rPr lang="en-US" altLang="ja-JP" dirty="0">
                <a:gradFill>
                  <a:gsLst>
                    <a:gs pos="2917">
                      <a:schemeClr val="tx1"/>
                    </a:gs>
                    <a:gs pos="30000">
                      <a:schemeClr val="tx1"/>
                    </a:gs>
                  </a:gsLst>
                  <a:lin ang="5400000" scaled="0"/>
                </a:gradFill>
              </a:rPr>
              <a:t>Office 365 </a:t>
            </a:r>
            <a:r>
              <a:rPr lang="ja-JP" altLang="en-US" dirty="0">
                <a:gradFill>
                  <a:gsLst>
                    <a:gs pos="2917">
                      <a:schemeClr val="tx1"/>
                    </a:gs>
                    <a:gs pos="30000">
                      <a:schemeClr val="tx1"/>
                    </a:gs>
                  </a:gsLst>
                  <a:lin ang="5400000" scaled="0"/>
                </a:gradFill>
              </a:rPr>
              <a:t>テナントの管理者権限を入力します。</a:t>
            </a:r>
          </a:p>
          <a:p>
            <a:pPr marL="457200" indent="-457200">
              <a:lnSpc>
                <a:spcPct val="90000"/>
              </a:lnSpc>
              <a:spcAft>
                <a:spcPts val="588"/>
              </a:spcAft>
              <a:buFont typeface="+mj-ea"/>
              <a:buAutoNum type="circleNumDbPlain"/>
            </a:pPr>
            <a:r>
              <a:rPr lang="en-US" altLang="ja-JP" dirty="0">
                <a:gradFill>
                  <a:gsLst>
                    <a:gs pos="2917">
                      <a:schemeClr val="tx1"/>
                    </a:gs>
                    <a:gs pos="30000">
                      <a:schemeClr val="tx1"/>
                    </a:gs>
                  </a:gsLst>
                  <a:lin ang="5400000" scaled="0"/>
                </a:gradFill>
              </a:rPr>
              <a:t>[Azure Active Directory]-[</a:t>
            </a:r>
            <a:r>
              <a:rPr lang="ja-JP" altLang="en-US" dirty="0">
                <a:gradFill>
                  <a:gsLst>
                    <a:gs pos="2917">
                      <a:schemeClr val="tx1"/>
                    </a:gs>
                    <a:gs pos="30000">
                      <a:schemeClr val="tx1"/>
                    </a:gs>
                  </a:gsLst>
                  <a:lin ang="5400000" scaled="0"/>
                </a:gradFill>
              </a:rPr>
              <a:t>アプリの登録</a:t>
            </a:r>
            <a:r>
              <a:rPr lang="en-US" altLang="ja-JP" dirty="0">
                <a:gradFill>
                  <a:gsLst>
                    <a:gs pos="2917">
                      <a:schemeClr val="tx1"/>
                    </a:gs>
                    <a:gs pos="30000">
                      <a:schemeClr val="tx1"/>
                    </a:gs>
                  </a:gsLst>
                  <a:lin ang="5400000" scaled="0"/>
                </a:gradFill>
              </a:rPr>
              <a:t>]-[</a:t>
            </a:r>
            <a:r>
              <a:rPr lang="ja-JP" altLang="en-US" dirty="0">
                <a:gradFill>
                  <a:gsLst>
                    <a:gs pos="2917">
                      <a:schemeClr val="tx1"/>
                    </a:gs>
                    <a:gs pos="30000">
                      <a:schemeClr val="tx1"/>
                    </a:gs>
                  </a:gsLst>
                  <a:lin ang="5400000" scaled="0"/>
                </a:gradFill>
              </a:rPr>
              <a:t>新しいアプリケーションの登録</a:t>
            </a:r>
            <a:r>
              <a:rPr lang="en-US" altLang="ja-JP" dirty="0">
                <a:gradFill>
                  <a:gsLst>
                    <a:gs pos="2917">
                      <a:schemeClr val="tx1"/>
                    </a:gs>
                    <a:gs pos="30000">
                      <a:schemeClr val="tx1"/>
                    </a:gs>
                  </a:gsLst>
                  <a:lin ang="5400000" scaled="0"/>
                </a:gradFill>
              </a:rPr>
              <a:t>] </a:t>
            </a:r>
            <a:r>
              <a:rPr lang="ja-JP" altLang="en-US" dirty="0">
                <a:gradFill>
                  <a:gsLst>
                    <a:gs pos="2917">
                      <a:schemeClr val="tx1"/>
                    </a:gs>
                    <a:gs pos="30000">
                      <a:schemeClr val="tx1"/>
                    </a:gs>
                  </a:gsLst>
                  <a:lin ang="5400000" scaled="0"/>
                </a:gradFill>
              </a:rPr>
              <a:t>をクリックします。</a:t>
            </a:r>
            <a:endParaRPr lang="en-US" altLang="ja-JP" dirty="0">
              <a:gradFill>
                <a:gsLst>
                  <a:gs pos="2917">
                    <a:schemeClr val="tx1"/>
                  </a:gs>
                  <a:gs pos="30000">
                    <a:schemeClr val="tx1"/>
                  </a:gs>
                </a:gsLst>
                <a:lin ang="5400000" scaled="0"/>
              </a:gradFill>
            </a:endParaRPr>
          </a:p>
          <a:p>
            <a:pPr marL="457200" indent="-457200">
              <a:lnSpc>
                <a:spcPct val="90000"/>
              </a:lnSpc>
              <a:spcAft>
                <a:spcPts val="588"/>
              </a:spcAft>
              <a:buFont typeface="+mj-ea"/>
              <a:buAutoNum type="circleNumDbPlain"/>
            </a:pPr>
            <a:r>
              <a:rPr lang="ja-JP" altLang="en-US" dirty="0">
                <a:gradFill>
                  <a:gsLst>
                    <a:gs pos="2917">
                      <a:schemeClr val="tx1"/>
                    </a:gs>
                    <a:gs pos="30000">
                      <a:schemeClr val="tx1"/>
                    </a:gs>
                  </a:gsLst>
                  <a:lin ang="5400000" scaled="0"/>
                </a:gradFill>
              </a:rPr>
              <a:t>「名前」：任意文字列、「種類」：ネイティブ、「リダイレクト</a:t>
            </a:r>
            <a:r>
              <a:rPr lang="en-US" altLang="ja-JP" dirty="0">
                <a:gradFill>
                  <a:gsLst>
                    <a:gs pos="2917">
                      <a:schemeClr val="tx1"/>
                    </a:gs>
                    <a:gs pos="30000">
                      <a:schemeClr val="tx1"/>
                    </a:gs>
                  </a:gsLst>
                  <a:lin ang="5400000" scaled="0"/>
                </a:gradFill>
              </a:rPr>
              <a:t>URI</a:t>
            </a:r>
            <a:r>
              <a:rPr lang="ja-JP" altLang="en-US" dirty="0">
                <a:gradFill>
                  <a:gsLst>
                    <a:gs pos="2917">
                      <a:schemeClr val="tx1"/>
                    </a:gs>
                    <a:gs pos="30000">
                      <a:schemeClr val="tx1"/>
                    </a:gs>
                  </a:gsLst>
                  <a:lin ang="5400000" scaled="0"/>
                </a:gradFill>
              </a:rPr>
              <a:t>」：</a:t>
            </a:r>
            <a:r>
              <a:rPr lang="en-US" altLang="ja-JP" dirty="0">
                <a:gradFill>
                  <a:gsLst>
                    <a:gs pos="2917">
                      <a:schemeClr val="tx1"/>
                    </a:gs>
                    <a:gs pos="30000">
                      <a:schemeClr val="tx1"/>
                    </a:gs>
                  </a:gsLst>
                  <a:lin ang="5400000" scaled="0"/>
                </a:gradFill>
              </a:rPr>
              <a:t>urn:</a:t>
            </a:r>
            <a:r>
              <a:rPr lang="ja-JP" altLang="en-US" dirty="0">
                <a:gradFill>
                  <a:gsLst>
                    <a:gs pos="2917">
                      <a:schemeClr val="tx1"/>
                    </a:gs>
                    <a:gs pos="30000">
                      <a:schemeClr val="tx1"/>
                    </a:gs>
                  </a:gsLst>
                  <a:lin ang="5400000" scaled="0"/>
                </a:gradFill>
              </a:rPr>
              <a:t>任意文字列</a:t>
            </a:r>
            <a:br>
              <a:rPr lang="en-US" altLang="ja-JP" dirty="0">
                <a:gradFill>
                  <a:gsLst>
                    <a:gs pos="2917">
                      <a:schemeClr val="tx1"/>
                    </a:gs>
                    <a:gs pos="30000">
                      <a:schemeClr val="tx1"/>
                    </a:gs>
                  </a:gsLst>
                  <a:lin ang="5400000" scaled="0"/>
                </a:gradFill>
              </a:rPr>
            </a:br>
            <a:r>
              <a:rPr lang="ja-JP" altLang="en-US" dirty="0">
                <a:gradFill>
                  <a:gsLst>
                    <a:gs pos="2917">
                      <a:schemeClr val="tx1"/>
                    </a:gs>
                    <a:gs pos="30000">
                      <a:schemeClr val="tx1"/>
                    </a:gs>
                  </a:gsLst>
                  <a:lin ang="5400000" scaled="0"/>
                </a:gradFill>
              </a:rPr>
              <a:t>を入力し</a:t>
            </a:r>
            <a:r>
              <a:rPr lang="ja-JP" altLang="ja-JP" dirty="0"/>
              <a:t>「作成」をクリック</a:t>
            </a:r>
            <a:r>
              <a:rPr lang="ja-JP" altLang="en-US" dirty="0"/>
              <a:t>。</a:t>
            </a:r>
            <a:endParaRPr lang="en-US" altLang="ja-JP" dirty="0"/>
          </a:p>
          <a:p>
            <a:pPr marL="457200" indent="-457200">
              <a:lnSpc>
                <a:spcPct val="90000"/>
              </a:lnSpc>
              <a:spcAft>
                <a:spcPts val="588"/>
              </a:spcAft>
              <a:buFont typeface="+mj-ea"/>
              <a:buAutoNum type="circleNumDbPlain"/>
            </a:pPr>
            <a:endParaRPr lang="en-US" altLang="ja-JP" dirty="0"/>
          </a:p>
          <a:p>
            <a:pPr lvl="1">
              <a:lnSpc>
                <a:spcPct val="90000"/>
              </a:lnSpc>
              <a:spcAft>
                <a:spcPts val="600"/>
              </a:spcAft>
            </a:pPr>
            <a:endParaRPr lang="en-US" altLang="ja-JP" dirty="0"/>
          </a:p>
          <a:p>
            <a:pPr marL="457200" indent="-457200">
              <a:lnSpc>
                <a:spcPct val="90000"/>
              </a:lnSpc>
              <a:spcAft>
                <a:spcPts val="588"/>
              </a:spcAft>
              <a:buFont typeface="+mj-ea"/>
              <a:buAutoNum type="circleNumDbPlain"/>
            </a:pPr>
            <a:endParaRPr lang="ja-JP" altLang="en-US"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pic>
        <p:nvPicPr>
          <p:cNvPr id="13" name="図 12">
            <a:extLst>
              <a:ext uri="{FF2B5EF4-FFF2-40B4-BE49-F238E27FC236}">
                <a16:creationId xmlns:a16="http://schemas.microsoft.com/office/drawing/2014/main" id="{7C6207E9-48CF-407F-A3F3-EA271D8917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7263" y="3389152"/>
            <a:ext cx="5723391" cy="3132040"/>
          </a:xfrm>
          <a:prstGeom prst="rect">
            <a:avLst/>
          </a:prstGeom>
          <a:ln>
            <a:solidFill>
              <a:schemeClr val="accent3"/>
            </a:solidFill>
          </a:ln>
        </p:spPr>
      </p:pic>
      <p:sp>
        <p:nvSpPr>
          <p:cNvPr id="15" name="テキスト ボックス 14">
            <a:extLst>
              <a:ext uri="{FF2B5EF4-FFF2-40B4-BE49-F238E27FC236}">
                <a16:creationId xmlns:a16="http://schemas.microsoft.com/office/drawing/2014/main" id="{50150AD0-607E-451B-BAA8-B3C479978615}"/>
              </a:ext>
            </a:extLst>
          </p:cNvPr>
          <p:cNvSpPr txBox="1"/>
          <p:nvPr/>
        </p:nvSpPr>
        <p:spPr>
          <a:xfrm>
            <a:off x="2878584" y="4891489"/>
            <a:ext cx="2507614" cy="685380"/>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400" dirty="0">
                <a:gradFill>
                  <a:gsLst>
                    <a:gs pos="2917">
                      <a:schemeClr val="tx1"/>
                    </a:gs>
                    <a:gs pos="30000">
                      <a:schemeClr val="tx1"/>
                    </a:gs>
                  </a:gsLst>
                  <a:lin ang="5400000" scaled="0"/>
                </a:gradFill>
              </a:rPr>
              <a:t>作成後アプリケーションが登録されたことを確認</a:t>
            </a:r>
          </a:p>
        </p:txBody>
      </p:sp>
      <p:pic>
        <p:nvPicPr>
          <p:cNvPr id="12" name="図 11">
            <a:extLst>
              <a:ext uri="{FF2B5EF4-FFF2-40B4-BE49-F238E27FC236}">
                <a16:creationId xmlns:a16="http://schemas.microsoft.com/office/drawing/2014/main" id="{5EC6C44B-8387-4E68-99E2-CA85FFCD08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43" y="3405930"/>
            <a:ext cx="2291029" cy="2659117"/>
          </a:xfrm>
          <a:prstGeom prst="rect">
            <a:avLst/>
          </a:prstGeom>
          <a:ln>
            <a:solidFill>
              <a:schemeClr val="accent3"/>
            </a:solidFill>
          </a:ln>
        </p:spPr>
      </p:pic>
      <p:sp>
        <p:nvSpPr>
          <p:cNvPr id="16" name="矢印: 右 15">
            <a:extLst>
              <a:ext uri="{FF2B5EF4-FFF2-40B4-BE49-F238E27FC236}">
                <a16:creationId xmlns:a16="http://schemas.microsoft.com/office/drawing/2014/main" id="{82BE145D-6BA3-4B8B-B72A-F96581577960}"/>
              </a:ext>
            </a:extLst>
          </p:cNvPr>
          <p:cNvSpPr/>
          <p:nvPr/>
        </p:nvSpPr>
        <p:spPr bwMode="auto">
          <a:xfrm>
            <a:off x="3640820" y="4353885"/>
            <a:ext cx="780178" cy="53484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ja-JP" altLang="en-US" sz="2000" dirty="0">
              <a:gradFill>
                <a:gsLst>
                  <a:gs pos="0">
                    <a:srgbClr val="FFFFFF"/>
                  </a:gs>
                  <a:gs pos="100000">
                    <a:srgbClr val="FFFFFF"/>
                  </a:gs>
                </a:gsLst>
                <a:lin ang="5400000" scaled="0"/>
              </a:gradFill>
            </a:endParaRPr>
          </a:p>
        </p:txBody>
      </p:sp>
      <p:sp>
        <p:nvSpPr>
          <p:cNvPr id="10" name="テキスト ボックス 9">
            <a:extLst>
              <a:ext uri="{FF2B5EF4-FFF2-40B4-BE49-F238E27FC236}">
                <a16:creationId xmlns:a16="http://schemas.microsoft.com/office/drawing/2014/main" id="{A66BD3F7-2DAD-40D3-975D-1240D4BBB9EA}"/>
              </a:ext>
            </a:extLst>
          </p:cNvPr>
          <p:cNvSpPr txBox="1"/>
          <p:nvPr/>
        </p:nvSpPr>
        <p:spPr>
          <a:xfrm>
            <a:off x="545284" y="6291744"/>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Tree>
    <p:extLst>
      <p:ext uri="{BB962C8B-B14F-4D97-AF65-F5344CB8AC3E}">
        <p14:creationId xmlns:p14="http://schemas.microsoft.com/office/powerpoint/2010/main" val="260384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0437E17-9B7C-4B8C-9D13-77741B496622}"/>
              </a:ext>
            </a:extLst>
          </p:cNvPr>
          <p:cNvSpPr txBox="1"/>
          <p:nvPr/>
        </p:nvSpPr>
        <p:spPr>
          <a:xfrm>
            <a:off x="236824" y="181746"/>
            <a:ext cx="10819865" cy="783832"/>
          </a:xfrm>
          <a:prstGeom prst="rect">
            <a:avLst/>
          </a:prstGeom>
          <a:noFill/>
        </p:spPr>
        <p:txBody>
          <a:bodyPr wrap="square" lIns="179285" tIns="143428" rIns="179285" bIns="143428" rtlCol="0">
            <a:spAutoFit/>
          </a:bodyPr>
          <a:lstStyle/>
          <a:p>
            <a:pPr>
              <a:lnSpc>
                <a:spcPct val="90000"/>
              </a:lnSpc>
              <a:spcAft>
                <a:spcPts val="588"/>
              </a:spcAft>
            </a:pPr>
            <a:r>
              <a:rPr lang="ja-JP" altLang="en-US" sz="3529" dirty="0">
                <a:solidFill>
                  <a:schemeClr val="tx2"/>
                </a:solidFill>
              </a:rPr>
              <a:t>１．</a:t>
            </a:r>
            <a:r>
              <a:rPr lang="en-US" altLang="ja-JP" sz="3529" dirty="0">
                <a:solidFill>
                  <a:schemeClr val="tx2"/>
                </a:solidFill>
              </a:rPr>
              <a:t> Azure</a:t>
            </a:r>
            <a:r>
              <a:rPr lang="ja-JP" altLang="en-US" sz="3529" dirty="0">
                <a:solidFill>
                  <a:schemeClr val="tx2"/>
                </a:solidFill>
              </a:rPr>
              <a:t>アプリケーションの作成（手動）</a:t>
            </a:r>
          </a:p>
        </p:txBody>
      </p:sp>
      <p:sp>
        <p:nvSpPr>
          <p:cNvPr id="8" name="スライド番号プレースホルダー 3">
            <a:extLst>
              <a:ext uri="{FF2B5EF4-FFF2-40B4-BE49-F238E27FC236}">
                <a16:creationId xmlns:a16="http://schemas.microsoft.com/office/drawing/2014/main" id="{7B4983C3-3AE3-41F3-AAB8-EF5A9C30F241}"/>
              </a:ext>
            </a:extLst>
          </p:cNvPr>
          <p:cNvSpPr txBox="1">
            <a:spLocks/>
          </p:cNvSpPr>
          <p:nvPr/>
        </p:nvSpPr>
        <p:spPr>
          <a:xfrm>
            <a:off x="11434193" y="6415073"/>
            <a:ext cx="523613"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fld id="{3AE4FB8B-35D1-409B-8BCB-3FDFBBFE896D}" type="slidenum">
              <a:rPr lang="ja-JP" altLang="en-US" sz="1200" smtClean="0">
                <a:solidFill>
                  <a:prstClr val="black">
                    <a:tint val="75000"/>
                  </a:prstClr>
                </a:solidFill>
                <a:latin typeface="Meiryo UI" panose="020B0604030504040204" pitchFamily="50" charset="-128"/>
                <a:ea typeface="Meiryo UI" panose="020B0604030504040204" pitchFamily="50" charset="-128"/>
              </a:rPr>
              <a:pPr algn="r"/>
              <a:t>9</a:t>
            </a:fld>
            <a:endParaRPr lang="ja-JP" altLang="en-US" sz="1200" dirty="0">
              <a:solidFill>
                <a:prstClr val="black">
                  <a:tint val="75000"/>
                </a:prstClr>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A2B82A8-58AF-478B-804E-972D20482F85}"/>
              </a:ext>
            </a:extLst>
          </p:cNvPr>
          <p:cNvSpPr txBox="1"/>
          <p:nvPr/>
        </p:nvSpPr>
        <p:spPr>
          <a:xfrm>
            <a:off x="461900" y="1010650"/>
            <a:ext cx="11506573" cy="6496549"/>
          </a:xfrm>
          <a:prstGeom prst="rect">
            <a:avLst/>
          </a:prstGeom>
          <a:noFill/>
        </p:spPr>
        <p:txBody>
          <a:bodyPr wrap="square" lIns="179285" tIns="143428" rIns="179285" bIns="143428" rtlCol="0">
            <a:spAutoFit/>
          </a:bodyPr>
          <a:lstStyle/>
          <a:p>
            <a:pPr>
              <a:lnSpc>
                <a:spcPct val="90000"/>
              </a:lnSpc>
              <a:spcAft>
                <a:spcPts val="588"/>
              </a:spcAft>
            </a:pPr>
            <a:r>
              <a:rPr lang="ja-JP" altLang="en-US" dirty="0"/>
              <a:t>（</a:t>
            </a:r>
            <a:r>
              <a:rPr lang="en-US" altLang="ja-JP" dirty="0"/>
              <a:t>Legacy</a:t>
            </a:r>
            <a:r>
              <a:rPr lang="ja-JP" altLang="en-US" dirty="0"/>
              <a:t> </a:t>
            </a:r>
            <a:r>
              <a:rPr lang="en-US" altLang="ja-JP" dirty="0"/>
              <a:t>App</a:t>
            </a:r>
            <a:r>
              <a:rPr lang="ja-JP" altLang="en-US" dirty="0"/>
              <a:t> </a:t>
            </a:r>
            <a:r>
              <a:rPr lang="en-US" altLang="ja-JP" dirty="0"/>
              <a:t>Registration</a:t>
            </a:r>
            <a:r>
              <a:rPr lang="ja-JP" altLang="en-US" dirty="0"/>
              <a:t>の場合）</a:t>
            </a:r>
            <a:endParaRPr lang="en-US" altLang="ja-JP" dirty="0"/>
          </a:p>
          <a:p>
            <a:pPr marL="457200" indent="-457200">
              <a:lnSpc>
                <a:spcPct val="90000"/>
              </a:lnSpc>
              <a:spcAft>
                <a:spcPts val="588"/>
              </a:spcAft>
              <a:buFont typeface="+mj-ea"/>
              <a:buAutoNum type="circleNumDbPlain" startAt="5"/>
            </a:pPr>
            <a:r>
              <a:rPr lang="ja-JP" altLang="en-US" dirty="0"/>
              <a:t>以下の手順で </a:t>
            </a:r>
            <a:r>
              <a:rPr lang="en-US" altLang="ja-JP" dirty="0"/>
              <a:t>Microsoft Graph </a:t>
            </a:r>
            <a:r>
              <a:rPr lang="ja-JP" altLang="en-US" dirty="0"/>
              <a:t>にアクセスするためのアクセス許可を先ほど追加した</a:t>
            </a:r>
            <a:endParaRPr lang="en-US" altLang="ja-JP" dirty="0"/>
          </a:p>
          <a:p>
            <a:pPr>
              <a:lnSpc>
                <a:spcPct val="90000"/>
              </a:lnSpc>
              <a:spcAft>
                <a:spcPts val="600"/>
              </a:spcAft>
            </a:pPr>
            <a:r>
              <a:rPr lang="ja-JP" altLang="en-US" dirty="0"/>
              <a:t>　　アプリケーションに対して付与します。</a:t>
            </a:r>
            <a:br>
              <a:rPr lang="en-US" altLang="ja-JP" dirty="0"/>
            </a:br>
            <a:r>
              <a:rPr lang="ja-JP" altLang="en-US" dirty="0"/>
              <a:t>　　</a:t>
            </a:r>
            <a:r>
              <a:rPr lang="ja-JP" altLang="en-US" sz="1600" dirty="0"/>
              <a:t>新規作成した</a:t>
            </a:r>
            <a:r>
              <a:rPr lang="en-US" altLang="ja-JP" sz="1600" dirty="0"/>
              <a:t>App</a:t>
            </a:r>
            <a:r>
              <a:rPr lang="ja-JP" altLang="en-US" sz="1600" dirty="0"/>
              <a:t>をクリック</a:t>
            </a:r>
            <a:endParaRPr lang="en-US" altLang="ja-JP" sz="1600" dirty="0"/>
          </a:p>
          <a:p>
            <a:pPr lvl="1">
              <a:lnSpc>
                <a:spcPct val="90000"/>
              </a:lnSpc>
              <a:spcAft>
                <a:spcPts val="600"/>
              </a:spcAft>
            </a:pPr>
            <a:r>
              <a:rPr lang="ja-JP" altLang="en-US" sz="1600" dirty="0"/>
              <a:t>→</a:t>
            </a:r>
            <a:r>
              <a:rPr lang="en-US" altLang="ja-JP" sz="1600" dirty="0"/>
              <a:t>[</a:t>
            </a:r>
            <a:r>
              <a:rPr lang="ja-JP" altLang="en-US" sz="1600" dirty="0"/>
              <a:t>必要なアクセス許可</a:t>
            </a:r>
            <a:r>
              <a:rPr lang="en-US" altLang="ja-JP" sz="1600" dirty="0"/>
              <a:t>]</a:t>
            </a:r>
          </a:p>
          <a:p>
            <a:pPr lvl="1">
              <a:lnSpc>
                <a:spcPct val="90000"/>
              </a:lnSpc>
              <a:spcAft>
                <a:spcPts val="600"/>
              </a:spcAft>
            </a:pPr>
            <a:r>
              <a:rPr lang="en-US" altLang="ja-JP" sz="1600" dirty="0"/>
              <a:t>→[</a:t>
            </a:r>
            <a:r>
              <a:rPr lang="ja-JP" altLang="en-US" sz="1600" dirty="0"/>
              <a:t>追加</a:t>
            </a:r>
            <a:r>
              <a:rPr lang="en-US" altLang="ja-JP" sz="1600" dirty="0"/>
              <a:t>]</a:t>
            </a:r>
          </a:p>
          <a:p>
            <a:pPr lvl="1">
              <a:lnSpc>
                <a:spcPct val="90000"/>
              </a:lnSpc>
              <a:spcAft>
                <a:spcPts val="600"/>
              </a:spcAft>
            </a:pPr>
            <a:r>
              <a:rPr lang="en-US" altLang="ja-JP" sz="1600" dirty="0"/>
              <a:t>→[API</a:t>
            </a:r>
            <a:r>
              <a:rPr lang="ja-JP" altLang="en-US" sz="1600" dirty="0"/>
              <a:t>を選択します</a:t>
            </a:r>
            <a:r>
              <a:rPr lang="en-US" altLang="ja-JP" sz="1600" dirty="0"/>
              <a:t>]</a:t>
            </a:r>
          </a:p>
          <a:p>
            <a:pPr lvl="1">
              <a:lnSpc>
                <a:spcPct val="90000"/>
              </a:lnSpc>
              <a:spcAft>
                <a:spcPts val="600"/>
              </a:spcAft>
            </a:pPr>
            <a:r>
              <a:rPr lang="en-US" altLang="ja-JP" sz="1600" dirty="0"/>
              <a:t>→[Microsoft Graph]</a:t>
            </a:r>
          </a:p>
          <a:p>
            <a:pPr lvl="1">
              <a:lnSpc>
                <a:spcPct val="90000"/>
              </a:lnSpc>
              <a:spcAft>
                <a:spcPts val="600"/>
              </a:spcAft>
            </a:pPr>
            <a:r>
              <a:rPr lang="en-US" altLang="ja-JP" sz="1600" dirty="0"/>
              <a:t>→[</a:t>
            </a:r>
            <a:r>
              <a:rPr lang="ja-JP" altLang="en-US" sz="1600" dirty="0"/>
              <a:t>選択</a:t>
            </a:r>
            <a:r>
              <a:rPr lang="en-US" altLang="ja-JP" sz="1600" dirty="0"/>
              <a:t>]</a:t>
            </a:r>
          </a:p>
          <a:p>
            <a:pPr lvl="1">
              <a:lnSpc>
                <a:spcPct val="90000"/>
              </a:lnSpc>
              <a:spcAft>
                <a:spcPts val="600"/>
              </a:spcAft>
            </a:pPr>
            <a:r>
              <a:rPr lang="ja-JP" altLang="en-US" sz="1600" dirty="0"/>
              <a:t>→</a:t>
            </a:r>
            <a:r>
              <a:rPr lang="en-US" altLang="ja-JP" sz="1600" dirty="0"/>
              <a:t> [</a:t>
            </a:r>
            <a:r>
              <a:rPr lang="ja-JP" altLang="en-US" sz="1600" dirty="0"/>
              <a:t>アクセス許可を選択します</a:t>
            </a:r>
            <a:r>
              <a:rPr lang="en-US" altLang="ja-JP" sz="1600" dirty="0"/>
              <a:t>]</a:t>
            </a:r>
          </a:p>
          <a:p>
            <a:pPr lvl="1">
              <a:lnSpc>
                <a:spcPct val="90000"/>
              </a:lnSpc>
              <a:spcAft>
                <a:spcPts val="600"/>
              </a:spcAft>
            </a:pPr>
            <a:r>
              <a:rPr lang="ja-JP" altLang="en-US" sz="1600" dirty="0"/>
              <a:t>→「</a:t>
            </a:r>
            <a:r>
              <a:rPr lang="en-US" altLang="ja-JP" sz="1600" dirty="0"/>
              <a:t>Read all usage reports=</a:t>
            </a:r>
            <a:r>
              <a:rPr lang="ja-JP" altLang="en-US" sz="1600" dirty="0"/>
              <a:t>はい」、（オプション）</a:t>
            </a:r>
            <a:r>
              <a:rPr lang="en-US" altLang="ja-JP" sz="1600" dirty="0"/>
              <a:t>[Identity Protection Risk Events</a:t>
            </a:r>
            <a:r>
              <a:rPr lang="ja-JP" altLang="en-US" sz="1600" dirty="0"/>
              <a:t>」</a:t>
            </a:r>
            <a:br>
              <a:rPr lang="en-US" altLang="ja-JP" sz="1600" dirty="0"/>
            </a:br>
            <a:r>
              <a:rPr lang="ja-JP" altLang="en-US" sz="1600" dirty="0"/>
              <a:t>　にチェック</a:t>
            </a:r>
          </a:p>
          <a:p>
            <a:pPr lvl="1">
              <a:lnSpc>
                <a:spcPct val="90000"/>
              </a:lnSpc>
              <a:spcAft>
                <a:spcPts val="600"/>
              </a:spcAft>
            </a:pPr>
            <a:r>
              <a:rPr lang="ja-JP" altLang="en-US" sz="1600" dirty="0"/>
              <a:t>→「選択」</a:t>
            </a:r>
          </a:p>
          <a:p>
            <a:pPr lvl="1">
              <a:lnSpc>
                <a:spcPct val="90000"/>
              </a:lnSpc>
              <a:spcAft>
                <a:spcPts val="600"/>
              </a:spcAft>
            </a:pPr>
            <a:r>
              <a:rPr lang="ja-JP" altLang="en-US" sz="1600" dirty="0"/>
              <a:t>→「完了」をクリック</a:t>
            </a:r>
            <a:endParaRPr lang="en-US" altLang="ja-JP" sz="1600" dirty="0"/>
          </a:p>
          <a:p>
            <a:pPr marL="342900" indent="-342900">
              <a:lnSpc>
                <a:spcPct val="90000"/>
              </a:lnSpc>
              <a:spcAft>
                <a:spcPts val="600"/>
              </a:spcAft>
              <a:buFont typeface="+mj-ea"/>
              <a:buAutoNum type="circleNumDbPlain" startAt="6"/>
            </a:pPr>
            <a:r>
              <a:rPr lang="ja-JP" altLang="en-US" sz="1600" dirty="0"/>
              <a:t>「アクセス許可の付与」をクリックします。</a:t>
            </a:r>
            <a:endParaRPr lang="en-US" altLang="ja-JP" sz="1600" dirty="0"/>
          </a:p>
          <a:p>
            <a:pPr marL="342900" indent="-342900">
              <a:lnSpc>
                <a:spcPct val="90000"/>
              </a:lnSpc>
              <a:spcAft>
                <a:spcPts val="600"/>
              </a:spcAft>
              <a:buFont typeface="+mj-ea"/>
              <a:buAutoNum type="circleNumDbPlain" startAt="6"/>
            </a:pPr>
            <a:r>
              <a:rPr lang="ja-JP" altLang="en-US" sz="1600" dirty="0"/>
              <a:t>作成した</a:t>
            </a:r>
            <a:r>
              <a:rPr lang="ja-JP" altLang="en-US" sz="1600" dirty="0">
                <a:gradFill>
                  <a:gsLst>
                    <a:gs pos="2917">
                      <a:schemeClr val="tx1"/>
                    </a:gs>
                    <a:gs pos="30000">
                      <a:schemeClr val="tx1"/>
                    </a:gs>
                  </a:gsLst>
                  <a:lin ang="5400000" scaled="0"/>
                </a:gradFill>
              </a:rPr>
              <a:t>アプリケーション </a:t>
            </a:r>
            <a:r>
              <a:rPr lang="en-US" altLang="ja-JP" sz="1600" dirty="0">
                <a:gradFill>
                  <a:gsLst>
                    <a:gs pos="2917">
                      <a:schemeClr val="tx1"/>
                    </a:gs>
                    <a:gs pos="30000">
                      <a:schemeClr val="tx1"/>
                    </a:gs>
                  </a:gsLst>
                  <a:lin ang="5400000" scaled="0"/>
                </a:gradFill>
              </a:rPr>
              <a:t>ID </a:t>
            </a:r>
            <a:r>
              <a:rPr lang="ja-JP" altLang="en-US" sz="1600" dirty="0">
                <a:gradFill>
                  <a:gsLst>
                    <a:gs pos="2917">
                      <a:schemeClr val="tx1"/>
                    </a:gs>
                    <a:gs pos="30000">
                      <a:schemeClr val="tx1"/>
                    </a:gs>
                  </a:gsLst>
                  <a:lin ang="5400000" scaled="0"/>
                </a:gradFill>
              </a:rPr>
              <a:t>をメモなどに残しておきます。</a:t>
            </a:r>
            <a:endParaRPr lang="en-US" altLang="ja-JP" sz="1600" dirty="0">
              <a:gradFill>
                <a:gsLst>
                  <a:gs pos="2917">
                    <a:schemeClr val="tx1"/>
                  </a:gs>
                  <a:gs pos="30000">
                    <a:schemeClr val="tx1"/>
                  </a:gs>
                </a:gsLst>
                <a:lin ang="5400000" scaled="0"/>
              </a:gradFill>
            </a:endParaRPr>
          </a:p>
          <a:p>
            <a:pPr marL="342900" indent="-342900">
              <a:lnSpc>
                <a:spcPct val="90000"/>
              </a:lnSpc>
              <a:spcAft>
                <a:spcPts val="600"/>
              </a:spcAft>
              <a:buFont typeface="+mj-ea"/>
              <a:buAutoNum type="circleNumDbPlain" startAt="6"/>
            </a:pPr>
            <a:endParaRPr lang="ja-JP" altLang="en-US" sz="1600" dirty="0"/>
          </a:p>
          <a:p>
            <a:pPr marL="457200" indent="-457200">
              <a:lnSpc>
                <a:spcPct val="90000"/>
              </a:lnSpc>
              <a:spcAft>
                <a:spcPts val="588"/>
              </a:spcAft>
              <a:buFont typeface="+mj-ea"/>
              <a:buAutoNum type="circleNumDbPlain" startAt="6"/>
            </a:pPr>
            <a:endParaRPr lang="en-US" altLang="ja-JP" dirty="0"/>
          </a:p>
          <a:p>
            <a:pPr lvl="1">
              <a:lnSpc>
                <a:spcPct val="90000"/>
              </a:lnSpc>
              <a:spcAft>
                <a:spcPts val="600"/>
              </a:spcAft>
            </a:pPr>
            <a:endParaRPr lang="en-US" altLang="ja-JP" dirty="0"/>
          </a:p>
          <a:p>
            <a:pPr marL="457200" indent="-457200">
              <a:lnSpc>
                <a:spcPct val="90000"/>
              </a:lnSpc>
              <a:spcAft>
                <a:spcPts val="588"/>
              </a:spcAft>
              <a:buFont typeface="+mj-ea"/>
              <a:buAutoNum type="circleNumDbPlain" startAt="6"/>
            </a:pPr>
            <a:endParaRPr lang="ja-JP" altLang="en-US" dirty="0">
              <a:gradFill>
                <a:gsLst>
                  <a:gs pos="2917">
                    <a:schemeClr val="tx1"/>
                  </a:gs>
                  <a:gs pos="30000">
                    <a:schemeClr val="tx1"/>
                  </a:gs>
                </a:gsLst>
                <a:lin ang="5400000" scaled="0"/>
              </a:gradFill>
            </a:endParaRPr>
          </a:p>
          <a:p>
            <a:pPr>
              <a:lnSpc>
                <a:spcPct val="90000"/>
              </a:lnSpc>
              <a:spcAft>
                <a:spcPts val="588"/>
              </a:spcAft>
            </a:pPr>
            <a:endParaRPr lang="en-US" altLang="ja-JP" sz="1400" dirty="0">
              <a:gradFill>
                <a:gsLst>
                  <a:gs pos="2917">
                    <a:schemeClr val="tx1"/>
                  </a:gs>
                  <a:gs pos="30000">
                    <a:schemeClr val="tx1"/>
                  </a:gs>
                </a:gsLst>
                <a:lin ang="5400000" scaled="0"/>
              </a:gradFill>
            </a:endParaRPr>
          </a:p>
        </p:txBody>
      </p:sp>
      <p:pic>
        <p:nvPicPr>
          <p:cNvPr id="2" name="図 1">
            <a:extLst>
              <a:ext uri="{FF2B5EF4-FFF2-40B4-BE49-F238E27FC236}">
                <a16:creationId xmlns:a16="http://schemas.microsoft.com/office/drawing/2014/main" id="{04C8E7A3-0295-4A0E-81F7-2041849582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6558" y="1799730"/>
            <a:ext cx="7290034" cy="1965285"/>
          </a:xfrm>
          <a:prstGeom prst="rect">
            <a:avLst/>
          </a:prstGeom>
        </p:spPr>
      </p:pic>
      <p:pic>
        <p:nvPicPr>
          <p:cNvPr id="13" name="図 12">
            <a:extLst>
              <a:ext uri="{FF2B5EF4-FFF2-40B4-BE49-F238E27FC236}">
                <a16:creationId xmlns:a16="http://schemas.microsoft.com/office/drawing/2014/main" id="{947CA1CF-CC4F-44DF-8603-CF9808471D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2883" y="5524043"/>
            <a:ext cx="2101497" cy="1212318"/>
          </a:xfrm>
          <a:prstGeom prst="rect">
            <a:avLst/>
          </a:prstGeom>
        </p:spPr>
      </p:pic>
      <p:grpSp>
        <p:nvGrpSpPr>
          <p:cNvPr id="5" name="グループ化 4">
            <a:extLst>
              <a:ext uri="{FF2B5EF4-FFF2-40B4-BE49-F238E27FC236}">
                <a16:creationId xmlns:a16="http://schemas.microsoft.com/office/drawing/2014/main" id="{2054B879-8A65-443F-803F-CF9D205E4710}"/>
              </a:ext>
            </a:extLst>
          </p:cNvPr>
          <p:cNvGrpSpPr/>
          <p:nvPr/>
        </p:nvGrpSpPr>
        <p:grpSpPr>
          <a:xfrm>
            <a:off x="7306810" y="4496500"/>
            <a:ext cx="3322042" cy="1300294"/>
            <a:chOff x="6954472" y="4255467"/>
            <a:chExt cx="2996210" cy="1130266"/>
          </a:xfrm>
        </p:grpSpPr>
        <p:pic>
          <p:nvPicPr>
            <p:cNvPr id="3" name="図 2">
              <a:extLst>
                <a:ext uri="{FF2B5EF4-FFF2-40B4-BE49-F238E27FC236}">
                  <a16:creationId xmlns:a16="http://schemas.microsoft.com/office/drawing/2014/main" id="{E177E023-CAF4-4401-96F7-286226559E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54472" y="4255467"/>
              <a:ext cx="2996210" cy="1130266"/>
            </a:xfrm>
            <a:prstGeom prst="rect">
              <a:avLst/>
            </a:prstGeom>
          </p:spPr>
        </p:pic>
        <p:sp>
          <p:nvSpPr>
            <p:cNvPr id="14" name="正方形/長方形 13">
              <a:extLst>
                <a:ext uri="{FF2B5EF4-FFF2-40B4-BE49-F238E27FC236}">
                  <a16:creationId xmlns:a16="http://schemas.microsoft.com/office/drawing/2014/main" id="{359465C7-56B1-414A-8765-1C148194DDCF}"/>
                </a:ext>
              </a:extLst>
            </p:cNvPr>
            <p:cNvSpPr/>
            <p:nvPr/>
          </p:nvSpPr>
          <p:spPr>
            <a:xfrm>
              <a:off x="7401109" y="4461312"/>
              <a:ext cx="794935" cy="220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 name="テキスト ボックス 9">
            <a:extLst>
              <a:ext uri="{FF2B5EF4-FFF2-40B4-BE49-F238E27FC236}">
                <a16:creationId xmlns:a16="http://schemas.microsoft.com/office/drawing/2014/main" id="{1EF526B1-A0C2-44C6-A935-AC9B16032B3D}"/>
              </a:ext>
            </a:extLst>
          </p:cNvPr>
          <p:cNvSpPr txBox="1"/>
          <p:nvPr/>
        </p:nvSpPr>
        <p:spPr>
          <a:xfrm>
            <a:off x="7063530" y="6384023"/>
            <a:ext cx="4253219" cy="276999"/>
          </a:xfrm>
          <a:prstGeom prst="rect">
            <a:avLst/>
          </a:prstGeom>
          <a:noFill/>
        </p:spPr>
        <p:txBody>
          <a:bodyPr wrap="square" rtlCol="0">
            <a:spAutoFit/>
          </a:bodyPr>
          <a:lstStyle/>
          <a:p>
            <a:r>
              <a:rPr lang="ja-JP" altLang="en-US" sz="1200" b="1" u="sng" dirty="0">
                <a:solidFill>
                  <a:srgbClr val="FF0000"/>
                </a:solidFill>
              </a:rPr>
              <a:t>管理者アカウントには</a:t>
            </a:r>
            <a:r>
              <a:rPr lang="en-US" altLang="ja-JP" sz="1200" b="1" u="sng" dirty="0">
                <a:solidFill>
                  <a:srgbClr val="FF0000"/>
                </a:solidFill>
              </a:rPr>
              <a:t>MFA</a:t>
            </a:r>
            <a:r>
              <a:rPr lang="ja-JP" altLang="en-US" sz="1200" b="1" u="sng" dirty="0">
                <a:solidFill>
                  <a:srgbClr val="FF0000"/>
                </a:solidFill>
              </a:rPr>
              <a:t>設定がない状態にしてください。</a:t>
            </a:r>
            <a:endParaRPr kumimoji="1" lang="ja-JP" altLang="en-US" sz="1200" b="1" u="sng" dirty="0">
              <a:solidFill>
                <a:srgbClr val="FF0000"/>
              </a:solidFill>
            </a:endParaRPr>
          </a:p>
        </p:txBody>
      </p:sp>
    </p:spTree>
    <p:extLst>
      <p:ext uri="{BB962C8B-B14F-4D97-AF65-F5344CB8AC3E}">
        <p14:creationId xmlns:p14="http://schemas.microsoft.com/office/powerpoint/2010/main" val="75824063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5BDC1176360F24CA98B2B14D5CA1908" ma:contentTypeVersion="10" ma:contentTypeDescription="新しいドキュメントを作成します。" ma:contentTypeScope="" ma:versionID="ec16eca8c5d49989faccd0051cbcc2b9">
  <xsd:schema xmlns:xsd="http://www.w3.org/2001/XMLSchema" xmlns:xs="http://www.w3.org/2001/XMLSchema" xmlns:p="http://schemas.microsoft.com/office/2006/metadata/properties" xmlns:ns2="a45f2d01-1c61-4f69-bf5f-b3d8d1522fd1" xmlns:ns3="0ff0b85a-85a5-47c5-8639-c36ffa3599ff" targetNamespace="http://schemas.microsoft.com/office/2006/metadata/properties" ma:root="true" ma:fieldsID="d4261c81b2f93cf806091fef1a18437f" ns2:_="" ns3:_="">
    <xsd:import namespace="a45f2d01-1c61-4f69-bf5f-b3d8d1522fd1"/>
    <xsd:import namespace="0ff0b85a-85a5-47c5-8639-c36ffa3599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5f2d01-1c61-4f69-bf5f-b3d8d1522fd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f0b85a-85a5-47c5-8639-c36ffa3599ff"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B6070F-7CDD-4D29-BCC2-115153E1302E}"/>
</file>

<file path=customXml/itemProps2.xml><?xml version="1.0" encoding="utf-8"?>
<ds:datastoreItem xmlns:ds="http://schemas.openxmlformats.org/officeDocument/2006/customXml" ds:itemID="{5872877C-AFB3-4918-93D2-8CA0848385DF}"/>
</file>

<file path=customXml/itemProps3.xml><?xml version="1.0" encoding="utf-8"?>
<ds:datastoreItem xmlns:ds="http://schemas.openxmlformats.org/officeDocument/2006/customXml" ds:itemID="{B3BA979A-F8A3-43FB-8C72-FA8856741DE6}"/>
</file>

<file path=docProps/app.xml><?xml version="1.0" encoding="utf-8"?>
<Properties xmlns="http://schemas.openxmlformats.org/officeDocument/2006/extended-properties" xmlns:vt="http://schemas.openxmlformats.org/officeDocument/2006/docPropsVTypes">
  <Template/>
  <TotalTime>0</TotalTime>
  <Words>3078</Words>
  <Application>Microsoft Office PowerPoint</Application>
  <PresentationFormat>ワイド画面</PresentationFormat>
  <Paragraphs>685</Paragraphs>
  <Slides>56</Slides>
  <Notes>2</Notes>
  <HiddenSlides>7</HiddenSlides>
  <MMClips>0</MMClips>
  <ScaleCrop>false</ScaleCrop>
  <HeadingPairs>
    <vt:vector size="8" baseType="variant">
      <vt:variant>
        <vt:lpstr>使用されているフォント</vt:lpstr>
      </vt:variant>
      <vt:variant>
        <vt:i4>7</vt:i4>
      </vt:variant>
      <vt:variant>
        <vt:lpstr>テーマ</vt:lpstr>
      </vt:variant>
      <vt:variant>
        <vt:i4>2</vt:i4>
      </vt:variant>
      <vt:variant>
        <vt:lpstr>埋め込まれた OLE サーバー</vt:lpstr>
      </vt:variant>
      <vt:variant>
        <vt:i4>3</vt:i4>
      </vt:variant>
      <vt:variant>
        <vt:lpstr>スライド タイトル</vt:lpstr>
      </vt:variant>
      <vt:variant>
        <vt:i4>56</vt:i4>
      </vt:variant>
    </vt:vector>
  </HeadingPairs>
  <TitlesOfParts>
    <vt:vector size="68" baseType="lpstr">
      <vt:lpstr>Meiryo UI</vt:lpstr>
      <vt:lpstr>游ゴシック</vt:lpstr>
      <vt:lpstr>游ゴシック Light</vt:lpstr>
      <vt:lpstr>Arial</vt:lpstr>
      <vt:lpstr>Calibri</vt:lpstr>
      <vt:lpstr>Segoe UI</vt:lpstr>
      <vt:lpstr>Wingdings</vt:lpstr>
      <vt:lpstr>Office テーマ</vt:lpstr>
      <vt:lpstr>1_Office テーマ</vt:lpstr>
      <vt:lpstr>パッケージャー シェル オブジェクト</vt:lpstr>
      <vt:lpstr>Macro-Enabled Worksheet</vt:lpstr>
      <vt:lpstr>Worksheet</vt:lpstr>
      <vt:lpstr>Office365 and Teams Usage Advanced Power BI Graphサンプル -Data Preparation-</vt:lpstr>
      <vt:lpstr>PowerPoint プレゼンテーション</vt:lpstr>
      <vt:lpstr>PowerPoint プレゼンテーション</vt:lpstr>
      <vt:lpstr>PowerPoint プレゼンテーション</vt:lpstr>
      <vt:lpstr>PowerPoint プレゼンテーション</vt:lpstr>
      <vt:lpstr>利用データ取得準備手順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Microsoft SfB/Teams PSTN Callsログ</vt:lpstr>
      <vt:lpstr>Microsoft Teams監査ログ -PowerShell-</vt:lpstr>
      <vt:lpstr>Microsoft Teams監査ログ -手動-</vt:lpstr>
      <vt:lpstr>PowerPoint プレゼンテーション</vt:lpstr>
      <vt:lpstr>PowerPoint プレゼンテーション</vt:lpstr>
      <vt:lpstr>PowerPoint プレゼンテーション</vt:lpstr>
      <vt:lpstr>利用するMicrosoft Graph Report API</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Teamsメンバ情報出力 PowerShell</vt:lpstr>
      <vt:lpstr>Teamsメンバ情報出力PowerShell</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を利用した Office 365 レポート情報の取得手順</dc:title>
  <dc:creator/>
  <cp:lastModifiedBy/>
  <cp:revision>2</cp:revision>
  <dcterms:created xsi:type="dcterms:W3CDTF">2018-06-18T09:40:09Z</dcterms:created>
  <dcterms:modified xsi:type="dcterms:W3CDTF">2019-05-19T02:41:25Z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ikukoy@microsoft.com</vt:lpwstr>
  </property>
  <property fmtid="{D5CDD505-2E9C-101B-9397-08002B2CF9AE}" pid="5" name="MSIP_Label_f42aa342-8706-4288-bd11-ebb85995028c_SetDate">
    <vt:lpwstr>2018-06-18T09:40:14.1353235Z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0x010100F5BDC1176360F24CA98B2B14D5CA1908</vt:lpwstr>
  </property>
</Properties>
</file>